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p:regular r:id="rId61"/>
      <p:bold r:id="rId62"/>
      <p:italic r:id="rId63"/>
      <p:boldItalic r:id="rId64"/>
    </p:embeddedFont>
    <p:embeddedFont>
      <p:font typeface="Montserrat"/>
      <p:regular r:id="rId65"/>
      <p:bold r:id="rId66"/>
      <p:italic r:id="rId67"/>
      <p:boldItalic r:id="rId68"/>
    </p:embeddedFont>
    <p:embeddedFont>
      <p:font typeface="Lato"/>
      <p:regular r:id="rId69"/>
      <p:bold r:id="rId70"/>
      <p:italic r:id="rId71"/>
      <p:boldItalic r:id="rId72"/>
    </p:embeddedFont>
    <p:embeddedFont>
      <p:font typeface="Average"/>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507241-24BE-42B6-9BFC-C017D67EAB6F}">
  <a:tblStyle styleId="{32507241-24BE-42B6-9BFC-C017D67EAB6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verage-regular.fntdata"/><Relationship Id="rId72"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etopsecurity.com/CA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aa44b26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aa44b26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We’ve added speaker notes! The speaker notes are not meant to be read line-by-line!!! Similarly, don’t read everything on the slides word-for-word. Instead, engage with your audience. Tell stories to help back up the material. Watch your attendees to determine if you are losing them or if you need to spend more time on a topic. Ask questions or randomly poll them about various material. Even something as simple as using audience members names in theoretical examples is a great way to pull them back in. Most importantly, have fun!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aa44b26e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aa44b26e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Cybersecurity awareness training is to vital to security. This is a key topic because many people assume if they have the best security technologies, it will provide them with 100% coverage. Example: Large corporations and governments spend millions of dollars and still aren’t immune from cyberattacks. Another common belief is that our IT department will take care of it or they assume a firewall and anti-virus will protect them against anything. Cybersecurity awareness is a must for everyone! Also hit on the fact that they tips work at home too. That tends to help keep the interest of audience because they know this could save them money or time if they get malware, scammed, etc.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a44b26e0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a44b26e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bottom line is that everyone has something that an attacker wants. With data, it could be financial, personal, or even medical related. Even if someone claims they don’t have anything on their computer worth stealing, an attacker can still use their computer resources for cryptomining. Cryptomining uses your computer resources for financial gain. Attackers have also injected ads into users’ browsers to provide them advertising revenue. Or they could use your computer as a jump point to attack someone else. This is also a good time to ask if everyone knows what ransomware is. A go-to analogy is comparing it to a Hollywood kidnapping movie where the criminals ask for a ransom to get the person back. Ransomware is similar, except it is keeping you from accessing your data unless you pay the ransom. </a:t>
            </a:r>
            <a:br>
              <a:rPr lang="en-GB">
                <a:solidFill>
                  <a:schemeClr val="dk1"/>
                </a:solidFill>
              </a:rPr>
            </a:br>
            <a:r>
              <a:rPr lang="en-GB">
                <a:solidFill>
                  <a:schemeClr val="dk1"/>
                </a:solidFill>
              </a:rPr>
              <a:t>Something we frequently hear is that we only do email on this computer. Ok, but what other accounts might be tied to that email. For example, if I’m a bad guy and I have access to your email, do I need your bank password? Why not just go to your bank website, say “forgot password” and then have the new password sent to me? That last comment is typically a light bulb moment for a lot of attendees.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aa44b26e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aa44b26e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Enough of the doom and gloom, let’s get into ways to protect yourself.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aa44b26e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aa44b26e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Backups are absolutely necessary for security. Backup media (such as a USB drive) cannot stay connected all the time because if you are hit with ransomware, it will almost certainly encrypt the USB backup files as well. Also, don’t forget to test your backups! As any person in IT can attest, there are an endless number of companies who thought they were backing up their data every day only to found out differently when they go to recover data. Pro tip: Tell them to add testing restore processes to their calendar every quarter. We never dive into all of the statistics at the bottom because that can get tedious, but we do often highlight the statistic at the bottom that is in white (instead of gray). In this case, 20% of users have never backed up their data.  </a:t>
            </a:r>
            <a:br>
              <a:rPr lang="en-GB">
                <a:solidFill>
                  <a:schemeClr val="dk1"/>
                </a:solidFill>
              </a:rPr>
            </a:br>
            <a:r>
              <a:rPr lang="en-GB">
                <a:solidFill>
                  <a:schemeClr val="dk1"/>
                </a:solidFill>
              </a:rPr>
              <a:t>Source: https://www.backblaze.com/blog/the-state-of-backups-whos-most-at-risk/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d4691c6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d4691c6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page refers to the worksheet on backups. https://www.treetopsecurity.com/CAT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9aa44b26e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9aa44b26e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 people think of updates and think of Windows, Mac, or phone updates and the handful of new features they receive. Many are not aware that those updates also include fixes to better protect them. Statistic source: https://www.av-test.org/en/statistics/malware/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aa44b26e0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aa44b26e0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Keep your systems up-to-date. Don’t just ignore updates until the system forces you to update.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Most people don’t understand how traditional anti-virus works so this might be an opportunity to explain why receiving virus definitions on a regular basis is a must. A great analogy tends to be an entry/patron list for a high-end restaurant, i.e. that list operates by ONLY allowing people in whose name are on the list. Traditional anti-virus is the opposite, i.e. it operates by preventing someone when their name is on the list. What that means is if your list isn’t up-to-date, you’re not blocking everything you should be. This “deny” approach is why traditional anti-virus largely doesn’t work in today’s internet. As a reminder, the previous slide highlighted the insane number of new pieces of malware released every day.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aa44b26e0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aa44b26e0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Tons of other applications/apps on your computers and phones also need updating. An up-to-date browser is vital. At this point, Microsoft no longer recommends using Internet Explorer to browse the web. Inevitably, there will be a hand or two raise stating they must use Internet Explorer for certain websites, often government related. The standard response is if that is the case, then those websites should be the ONLY ones you use IE on.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“Internet of things” devices also need updates and a majority of these devices will be problematic for years to come. Why? Because most do *not* receive automatic updates, i.e. that wifi-enabled dog feeder you had to have may cause security issues down the road if you’re not careful.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You might get asked about how to handle those types of devices. Either a) don’t buy them or b) segment them onto their own network. Let them know you can chat after the training if they have additional questions about that.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d4691c64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d4691c64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page refers to the worksheet that guides an attendee through scanning a network. https://www.treetopsecurity.com/CAT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aa44b26e0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aa44b26e0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These transition slides are a great place to pause and ask if anyone has questions. It is also a great way for someone consuming a lot of new information to reset their thoughts.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aa44b26e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aa44b26e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We’ve added speaker notes! The speaker notes are not meant to be read line-by-line!!! Similarly, don’t read everything on the slides word-for-word. Instead, engage with your audience. Tell stories to help back up the material. Watch your attendees to determine if you are losing them or if you need to spend more time on a topic. Ask questions or randomly poll them about various material. Even something as simple as using audience members names in theoretical examples is a great way to pull them back in. Most importantly, have fun!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aa44b26e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9aa44b26e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 everyone a chance to read it and then explain the joke, i.e. it’s easier for some people to rename their dog than for them to change their password. And he’s such a cute </a:t>
            </a:r>
            <a:r>
              <a:rPr lang="en-GB"/>
              <a:t>little puppy!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aa44b26e0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aa44b26e0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slide often generates a LOT of discussion. It’s extremely common for people to come back and tell us about how they implemented a password manager at some point after the training.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never a bad idea to explain that the first thing an attacker or malware does after gaining access to a system is to look for way to gain access to OTHER systems. What better way to do that then by looking for usernames/passwords the user might have laying around?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Inevitably, someone will ask about built-in password managers such as Google Chrome or Apple Keychain. Long story short, they are better than not using a password manager, although they are not quite as secure. They also have some drawbacks including locking you into a particular ecosystem, browser, etc.</a:t>
            </a:r>
            <a:endParaRPr>
              <a:solidFill>
                <a:srgbClr val="1B212C"/>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aa44b26e0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aa44b26e0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pretty self-explanatory. We often have to explain that it is ok to *not* know or remember a password. That is exactly what your password manager is for. Don’t forget the highlighted stat below that 52% of all people re-use passwords for multiple accounts. One question you can ask here is why using a different password is important, i.e. if one website gets breached, an attacker will attempt to use that same username and password on other sites. Source: https://www.comparitech.com/blog/information-security/password-statistics/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6b94ce0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6b94ce0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important takeaway is that length matters far more than complexity. We also like to point out the “great” password and how no one probably would have thought they could remember a 25 character password. However, it’s pretty easy to remember that particular one and better yet, it even meets all password complexity requirements for systems that still require them.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 quick side note about why you should *not* use phone numbers for wireless passwords. I personally first became aware of ISPs setting up customer wireless passwords as their phone number back in 2015. I quickly discovered it wasn’t limited to my community based on internet feedback. I blogged about my own experience many years ago after several ISPs were STILL following this bad practice despite me providing evidence years earlier showing them the dangers. The worst part is that it’s STILL a common practice for numerous ISPs and users today. :-( Aside from the obvious that it doesn’t take much to find someone’s phone number, an all number password with a known length can be cracked in well </a:t>
            </a:r>
            <a:r>
              <a:rPr lang="en-GB" u="sng">
                <a:solidFill>
                  <a:schemeClr val="dk1"/>
                </a:solidFill>
              </a:rPr>
              <a:t>under</a:t>
            </a:r>
            <a:r>
              <a:rPr lang="en-GB">
                <a:solidFill>
                  <a:schemeClr val="dk1"/>
                </a:solidFill>
              </a:rPr>
              <a:t> a minute. Here’s the original story from my blog with technical details of how it works. https://linuxincluded.com/why-phone-numbers-make-horrible-wifi-passwords/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question at the bottom is to get the attendees to think about why. The answer is because almost every system and website on the planet has 8 characters as the minimum length… And given the choice, most will choose the minimum because they don’t fully understand the security implications.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eed0c62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eed0c62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Pick out a few passwords and discuss them. The takeaway is that these “terrible” passwords don’t change much. The other point you might make is “how do we know what passwords people use?” These passwords are from hacked databases *after* a breach occurs. Security researchers then analyze those hacked accounts to search for similarities. Remember our discussion on why you should have a different password for each website? Source: https://nordpass.com/most-common-passwords-list/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e77522d4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e77522d4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table/data is slightly nuanced. What it does well is provide the average user an easily way to visually understand how longer passwords are exponentially better than shorter passwords. Source: https://www.hivesystems.io/blog/are-your-passwords-in-the-green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e77522d4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e77522d4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People’s eyes tend to glaze over when talking about two-factor authentication. I usually explain that if you have logged into your bank account and it sent you a text message stating “your passcode is…” then congratulations, you’ve used two-factor authentication. A short discussion on how the phone-based applications work never hurts either. </a:t>
            </a:r>
            <a:endParaRPr/>
          </a:p>
          <a:p>
            <a:pPr indent="0" lvl="0" marL="0" rtl="0" algn="l">
              <a:spcBef>
                <a:spcPts val="0"/>
              </a:spcBef>
              <a:spcAft>
                <a:spcPts val="0"/>
              </a:spcAft>
              <a:buNone/>
            </a:pPr>
            <a:r>
              <a:rPr lang="en-GB"/>
              <a:t>While </a:t>
            </a:r>
            <a:r>
              <a:rPr lang="en-GB" u="sng"/>
              <a:t>any</a:t>
            </a:r>
            <a:r>
              <a:rPr lang="en-GB"/>
              <a:t> form of 2FA is substantially better than a username/password by itself, it’s important to recognize that SMS and phone call-based verifications have some security concerns. Aside from SIM-jacking (or SIM-swapping), which is where an attacker coerces a cell phone carrier to issue a new SIM card, there are other attacks that allow an attacker to re-direct SMS and phone calls to a new device. Unfortunately, it can happen for as little as $16, although there are some caveats. </a:t>
            </a:r>
            <a:endParaRPr/>
          </a:p>
          <a:p>
            <a:pPr indent="0" lvl="0" marL="0" rtl="0" algn="l">
              <a:spcBef>
                <a:spcPts val="0"/>
              </a:spcBef>
              <a:spcAft>
                <a:spcPts val="0"/>
              </a:spcAft>
              <a:buNone/>
            </a:pPr>
            <a:r>
              <a:rPr lang="en-GB"/>
              <a:t>Source: https://www.vice.com/en/article/y3g8wb/hacker-got-my-texts-16-dollars-sakari-netnumber</a:t>
            </a:r>
            <a:br>
              <a:rPr lang="en-GB"/>
            </a:br>
            <a:r>
              <a:rPr lang="en-GB"/>
              <a:t>Don’t miss the opportunity to briefly discuss the quote from Microsoft stating their research showed that 99.9% accounts are LESS likely to be compromised if you use multi-factor authentication (MFA) or 2FA. &lt;- Wow!</a:t>
            </a:r>
            <a:br>
              <a:rPr lang="en-GB"/>
            </a:br>
            <a:r>
              <a:rPr lang="en-GB"/>
              <a:t>Source: https://techcommunity.microsoft.com/t5/microsoft-entra-azure-ad-blog/your-pa-word-doesn-t-matter/ba-p/731984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d4691c64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d4691c64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page refers to the worksheet that guides through the initial setup of a password manager and some discussion on 2FA. https://www.treetopsecurity.com/CAT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aa44b26e0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aa44b26e0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Another opportunity to ask if anyone has questions and let them do a mental reset as we move onto some different concepts.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aa44b26e0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aa44b26e0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Go around the circle with a brief explanation on each. Go quick because w</a:t>
            </a:r>
            <a:r>
              <a:rPr lang="en-GB">
                <a:solidFill>
                  <a:schemeClr val="dk1"/>
                </a:solidFill>
              </a:rPr>
              <a:t>e go into many of these more in-depth so simply help attendees understand that these 4 simple steps can help prevent link-based attacks. </a:t>
            </a:r>
            <a:r>
              <a:rPr lang="en-GB">
                <a:solidFill>
                  <a:schemeClr val="dk1"/>
                </a:solidFill>
              </a:rPr>
              <a:t>The big one is to point out that links aren’t just email.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aa44b26e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aa44b26e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a chance for you to tell the audience a little bit about yourself. Include information about how you relate to the subject such as </a:t>
            </a:r>
            <a:r>
              <a:rPr lang="en-GB">
                <a:solidFill>
                  <a:srgbClr val="1B212C"/>
                </a:solidFill>
              </a:rPr>
              <a:t>why you enjoy helping people avoid scams, </a:t>
            </a:r>
            <a:r>
              <a:rPr lang="en-GB">
                <a:solidFill>
                  <a:schemeClr val="dk1"/>
                </a:solidFill>
              </a:rPr>
              <a:t>why you're qualified to talk about cybersecurity, etc. Maybe it’s because you were scammed yourself so you have some additional insight. Personal stories can go a long way to helping attendees better understand the material and make it more relatable.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aa44b26e0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aa44b26e0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should hopefully be an easy to spot scam (spam) for most everyone. Go through each of the red flags and talk about how you can use this same, systematic approach to all emails and even some non-email scenarios.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aa44b26e0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aa44b26e0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might be more difficult to spot because it is from someone you know, but their account was hacked. You may ask if anyone has experienced this or if they know of someone this happened to. Remember to get the audience involved! Although not email related, everyone with a Facebook account has likely experienced this situation where a friend gets their account hacked and you get a odd message like “Is this you in this video” or something similar.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aa44b26e0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9aa44b26e0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Reminder: links aren’t just for email! This is an SMS text message claiming to be FedEx. Were you expecting a package? Have you ever received a package notification via text message before? Also, note the odd domain name.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aa44b26e0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aa44b26e0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Hovering is your friend. Hovering shows where the link will take you *before* you click on it. If you see numbers, then there is a really good chance it isn’t legit. Also, if you are on a mobile device or table you can still hover by performing a long press. Be careful though because if you don’t hold down the long press long enough, you will u</a:t>
            </a:r>
            <a:r>
              <a:rPr lang="en-GB"/>
              <a:t>nintentionally</a:t>
            </a:r>
            <a:r>
              <a:rPr lang="en-GB"/>
              <a:t> click the link!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aa44b26e0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aa44b26e0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Don’t spend a ton of time here other than to explain how link shortening services work. If they come across this, you can use a number of services including Link Expander to show the *actual* URL, e.g. if you expand the bit.ly link in the picture it expands to the fairly long URL for our TreeTop cybersecurity awareness feedback.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9aa44b26e0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9aa44b26e0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Hovering in action. But first, do you use Amazon? If this is a business account, have you ever received Amazon (or vendor) email before? Note the sense of urgency the attacker is trying to use to their advantage. We’ll see that time and time again in numerous attacks including phishing schemes. Take a look at the email address. Is that really Amazon? Last but certainly not least, if you were to hover over the “update now” button, it revealed another extremely odd website.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aa44b26e0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aa44b26e0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Another chance to reset, but also point out that you’re continuing on with other email attacks. Why more email attacks? Because 92% of malware is delivered by email.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9aa44b26e0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9aa44b26e0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Email attachments can appear in Microsoft Outlook or any other email client including your browser. The best defense is to stop and think. Do you recognize the sender and do they normally email you attachments? A frequent example to use here might be someone’s parents or grandparents. Sure, they might email but would it be weird to get a PDF document from them out of the blue? Macros are worth mentioning because they are still used. Basically, if someone knows what macros are then they should use caution when opening documents with them (and enabling content). If you don’t know what macros are, don’t ever click enable content. Why? Because by clicking on that, a Word document or Excel spreadsheet can infect your computer.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e77522d4b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fe77522d4b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Many organizations have published organization charts (or even board of directors) because it lets others get familiar with them. Unfortunately, attackers can use them to gain a better understanding of an organization or decide who they would like to target. In this example, no technical control can help because this could just as easily be a legitimate request. Often times, something as simple as implementing a company policy for a follow-up phone call would thwart many of these attacks. </a:t>
            </a:r>
            <a:endParaRPr>
              <a:solidFill>
                <a:schemeClr val="dk1"/>
              </a:solidFill>
            </a:endParaRPr>
          </a:p>
          <a:p>
            <a:pPr indent="0" lvl="0" marL="0" rtl="0" algn="l">
              <a:spcBef>
                <a:spcPts val="0"/>
              </a:spcBef>
              <a:spcAft>
                <a:spcPts val="0"/>
              </a:spcAft>
              <a:buNone/>
            </a:pPr>
            <a:r>
              <a:rPr lang="en-GB">
                <a:solidFill>
                  <a:schemeClr val="dk1"/>
                </a:solidFill>
              </a:rPr>
              <a:t>This might be a good time to use a story from your area or depending on your audience, you could also talk about Barbara Corcoran from Shark Tank and how she almost lost $400,000 from a phishing email. In Barbara’s example, her assistant was sent an email asking for renovation funds, which is a common ask in her line of business. Fortunately, the reply included her and she was able to put a stop to the wire transfer (and scam). For most of these, it requires almost zero technical skill because it looked like it was coming from a trusted source.</a:t>
            </a:r>
            <a:endParaRPr>
              <a:solidFill>
                <a:schemeClr val="dk1"/>
              </a:solidFill>
            </a:endParaRPr>
          </a:p>
          <a:p>
            <a:pPr indent="0" lvl="0" marL="0" rtl="0" algn="l">
              <a:spcBef>
                <a:spcPts val="0"/>
              </a:spcBef>
              <a:spcAft>
                <a:spcPts val="0"/>
              </a:spcAft>
              <a:buNone/>
            </a:pPr>
            <a:r>
              <a:rPr lang="en-GB">
                <a:solidFill>
                  <a:schemeClr val="dk1"/>
                </a:solidFill>
              </a:rPr>
              <a:t>We've seen a HUGE uptick in thread hijacking. Thread hijacking is when someone else that you know (and trust) gets their email account compromised; the attacker then utilizes previous conversations on new emails to make it seem more plausible. This can occur from an currently compromised account or MONTHS later after the attacker no longer has access, i.e. the attacker will send an email from an external system posing as that person so you simply assume they are replying to your conversation from a different email address.</a:t>
            </a:r>
            <a:br>
              <a:rPr lang="en-GB"/>
            </a:br>
            <a:r>
              <a:rPr lang="en-GB"/>
              <a:t>Source: https://www.darkreading.com/attacks-breaches/fbi-business-email-compromise-cost-1-8b-in-2020</a:t>
            </a:r>
            <a:br>
              <a:rPr lang="en-GB"/>
            </a:br>
            <a:r>
              <a:rPr lang="en-GB"/>
              <a:t>Source: https://www.cnbc.com/2020/05/06/how-barbara-corcoran-almost-lost-400000-dollars-to-an-email-scam.html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e77522d4b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e77522d4b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scenario we worked for a customer and this is nearly the same email the customer received. Was this a big business? No! It was for a customer under 100 employees. The CEO received a RFP (request for proposal) from a school district contact he was extremely familiar with. These type of emails are VERY common for them. The email made it past the email phishing protections, but it was blocked via a separate security control. Yay for security defense-in-depth! ;-) We received alerts about the blocks and we were already investigating it when the CEO reached out asking us to bypass the blocks. About a little research, we were convinced the email was likely malicious  we decided to contact the school IT department; the school told us they had already received another call and they believed they had a compromised account.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aa44b26e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aa44b26e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My background. This is a chance for you to tell the audience a little bit about yourself. Include information about how you relate to the subject such as </a:t>
            </a:r>
            <a:r>
              <a:rPr lang="en-GB">
                <a:solidFill>
                  <a:srgbClr val="1B212C"/>
                </a:solidFill>
              </a:rPr>
              <a:t>why you enjoy helping people avoid scams, </a:t>
            </a:r>
            <a:r>
              <a:rPr lang="en-GB">
                <a:solidFill>
                  <a:schemeClr val="dk1"/>
                </a:solidFill>
              </a:rPr>
              <a:t>why you're qualified to talk about cybersecurity, etc. Maybe it’s because you were scammed yourself so you have some additional insight. Personal stories can go a long way to helping attendees better understand the material and make it more relatable.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content is free! If you feel the need to compensate us for our time, please instead send a donation to STEM Harvest, which is a 501(c)(3) non-profit to help teach kids in rural Kansas about technology. There are numerous ways to donate via the https://stemharvest.org website.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e77522d4b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e77522d4b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Yes these are still over email. The non-technical statement is meant to point out that just because there might not be any links or attachments, doesn’t mean it isn’t malicious. You can easily ask for someone to send gift card numbers via email and unfortunately, a lot of people fall for this scam. Likewise, an attacker introducing themselves as tech support and then asking someone for their password isn’t a technical attack per se, however, it is still widely used because it works! Similar to prior examples, point out some of the tell tale signs such as the sense of urgency, recognizing something as “off” because it’s never happened before, etc. </a:t>
            </a:r>
            <a:r>
              <a:rPr lang="en-GB">
                <a:solidFill>
                  <a:schemeClr val="dk1"/>
                </a:solidFill>
              </a:rPr>
              <a:t>It’s also important to recognize that attackers have NO limits on what they can say or do. There have been several examples of attackers claiming there was an active shooter situation at a school, they want money to get someone out of jail, etc.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aa44b26e0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aa44b26e0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Scammers always have and always will use news headlines in their attacks so you put your guard down. During the last few years, scammers used coronavirus themed attacks for phishing campaigns. Around the holidays, they will use cancelled orders or delayed deliveries because people are ordering gifts for loved ones. These tactics will *never* change.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cd4691c64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cd4691c64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page refers to the worksheet that guides a user through looking up whether their data was part of a previous breach using the awesome resource, </a:t>
            </a:r>
            <a:r>
              <a:rPr lang="en-GB">
                <a:solidFill>
                  <a:schemeClr val="dk1"/>
                </a:solidFill>
              </a:rPr>
              <a:t>https://haveibeenpwned.com. </a:t>
            </a:r>
            <a:r>
              <a:rPr lang="en-GB">
                <a:solidFill>
                  <a:schemeClr val="dk1"/>
                </a:solidFill>
              </a:rPr>
              <a:t>https://www.treetopsecurity.com/CAT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9aa44b26e0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9aa44b26e0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great chance to reset and ask if anyone has questions before moving onto the next topic. </a:t>
            </a:r>
            <a:endParaRPr/>
          </a:p>
          <a:p>
            <a:pPr indent="0" lvl="0" marL="0" rtl="0" algn="l">
              <a:spcBef>
                <a:spcPts val="0"/>
              </a:spcBef>
              <a:spcAft>
                <a:spcPts val="0"/>
              </a:spcAft>
              <a:buNone/>
            </a:pPr>
            <a:r>
              <a:rPr lang="en-GB"/>
              <a:t>A US phone company once said “reach out and touch someone” so this is a little play on that.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9aa44b26e0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9aa44b26e0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quick chat on social engineering and how attackers use it to gain information, gain access, etc. Sometimes attackers will pose as banks, energy companies, or someone else to get your payment information. A social engineering tactic may include calling you from a “recognizable” phone number. Most </a:t>
            </a:r>
            <a:r>
              <a:rPr lang="en-GB"/>
              <a:t>people don’t realize how easy it is to spoof a phone number, which makes it trivial to make their phone call look like it is coming from the local electricity company, phone company, hospital, etc. This is done in an effort to get people to let their guard down. If someone calls and their phone number matches someone you are familiar with, be skeptical. It’s usually easiest to simply tell them you are busy, hang up and call them back at a published phone number that you have in your possession. </a:t>
            </a:r>
            <a:br>
              <a:rPr lang="en-GB"/>
            </a:br>
            <a:r>
              <a:rPr lang="en-GB"/>
              <a:t>We always highlight the tech support scam because we saw it so many times over the years. As callous as it may sound, Microsoft, Apple, Dell, etc. will never call you out of the blue to tell you about a problem on your computer or device.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9aa44b26e0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9aa44b26e0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have audio, let the audio play. If it doesn’t work or you’re not sure on the volume/quality, let the audience know the white text is the same as what is stated in the audio clip. Highlight the red flags because several of them are the same </a:t>
            </a:r>
            <a:r>
              <a:rPr lang="en-GB"/>
              <a:t>tactics we used to spot phishing </a:t>
            </a:r>
            <a:r>
              <a:rPr lang="en-GB"/>
              <a:t>email. Also highlight that there is very little we can do from a technical perspective to block this attack.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aa44b26e0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aa44b26e0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Once again, a great time to take a breather and ask if anyone has any questions? Moving onto the last section!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9aa44b26e0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9aa44b26e0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 often use the example of how attackers have mailed USB drives or even left them in parking lots knowing someone would plug them in. Most people don’t realize these devices can infect your computer simply by plugging it in.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aa44b26e0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aa44b26e0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another topic that eyes often glaze over. Use the HTTP versus HTTPS as an example. Explain how encryption helps protect all of us including shopping on the internet, when using wireless communications, etc. If you have anyone from the medical field in attendance, then I would also point out that lost and stolen devices such as laptops are the #1 reason for patient data breaches of more than 500 records. (Source: https://www.texmed.org/HIPAALostLaptop/)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9aa44b26e0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9aa44b26e0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 few tips that didn’t fit in well elsewhere. Any website can unwillingly be used to distribute malware. We also recommend avoiding public wi-fi and public computers because they are perfect places for attackers to lurk. Also, after discussing HTTP and HTTPS from the previous slide, this is a great opportunity to point out that HTTPS (and the padlock) doesn’t necessarily mean a site is legit. It simply means your communications with that website are encrypted and it is up to the user to make sure they are at the correct site. To make matters more confusing, some browsers are now showing nothing (no padlock even) for secure websites. Instead, they only show “not secure” or something similar if the website is just HTTP, i.e. *not* HTTPS.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aa44b26e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aa44b26e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 the first 6 months after it was released, version 1.0 of this slide deck was downloaded in over 150 countries. Since then, it has been downloaded hundreds of thousands of times. It is downloaded or viewed over 10,000 per month and those are just the views we can reliably count! This presentation is consistently receiving feedback from people all over the world so it can continue improving. Many organizations use the slides as part of their new employee training or as a part of their ongoing employee training. This deck has been recommended by numerous IT and security experts. In February 2020, it was shared alongside some other fantastic resources at the RSA security conference, which is one of the largest security conferences in the world.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rgbClr val="1B212C"/>
                </a:solidFill>
              </a:rPr>
              <a:t>Note: The red arrow pointing at the slide number is a reminder for presenters to mention this material is available for download from the TreeTop Security website, </a:t>
            </a:r>
            <a:r>
              <a:rPr lang="en-GB" u="sng">
                <a:solidFill>
                  <a:srgbClr val="7890CD"/>
                </a:solidFill>
                <a:hlinkClick r:id="rId2">
                  <a:extLst>
                    <a:ext uri="{A12FA001-AC4F-418D-AE19-62706E023703}">
                      <ahyp:hlinkClr val="tx"/>
                    </a:ext>
                  </a:extLst>
                </a:hlinkClick>
              </a:rPr>
              <a:t>https://treetopsecurity.com/CAT</a:t>
            </a:r>
            <a:r>
              <a:rPr lang="en-GB">
                <a:solidFill>
                  <a:srgbClr val="1B212C"/>
                </a:solidFill>
              </a:rPr>
              <a:t>, i.e. there’s no need to hurriedly write down everything from every slide. The slide number also makes it easy to reference with attendee notes.</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aa44b26e0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aa44b26e0_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 short discussion on privacy and not oversharing. </a:t>
            </a:r>
            <a:r>
              <a:rPr lang="en-GB">
                <a:solidFill>
                  <a:srgbClr val="1B212C"/>
                </a:solidFill>
              </a:rPr>
              <a:t>The “fun” surveys to figure out your IQ, which cartoon character you are most like, etc. are all ways to get access to your social media profile and harvest data from you! </a:t>
            </a:r>
            <a:r>
              <a:rPr lang="en-GB">
                <a:solidFill>
                  <a:schemeClr val="dk1"/>
                </a:solidFill>
              </a:rPr>
              <a:t>Everyone knows someone who posted their vacation pictures while they were on vacation and their house was broken in as a result. I tell people to wait until they come home to post their pictures; that will make the following week of work go faster when they are reminiscing about their recent vacation. ;-)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aa44b26e0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9aa44b26e0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 but not least, what do you do when you or a loved one falls victim to a scam. Ask for help! Time is of the essence so act fast! Maybe that includes unplugging the power to your computer or the network cable to avoid the possibility of infecting other machines? Write down any details you think might be helpful such as dates/times, which accounts or credentials might be in question, as well as any other relevant info. If it’s ransomware or a scam, do you report it? Who do you report it to? If it’s ransomware, ransomware keys may be available. The folks at nomoreransom.org have an awesome site that is setup for just that purpose.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9aa44b26e0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9aa44b26e0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Encourage attendees to ask questions if they are unsure if something is legit. Typically if their gut tells them it’s not quite right, there’s a reason for it! Encourage them to ask someone more tech savvy or if it’s at a business, have them ask their IT department. A 30 second question is far better than weeks (or more) of agony. Encourage the audience to continue learning, i.e. attacks evolve so they should too. The SANS Ouch newsletter is a fantastic, free monthly newsletter that anyone can sign up for; they frequently cover scams in the news as well as ways to protect yourself online and they are aimed at the average user, not IT people. Staysafeonline.org has tons of free resources and DHS has the Stop.Think.Connect. program to help educate business and end users alike.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Finally, our website has these slides and a video of us presenting these slides. There are also worksheets for attendees to take home or back to the office, a feedback form on how we can improve this presentation, a sign-up for our monthly newsletter, along with a cybersecurity quiz to test what users learned. We even have a certificate of completion so they can others (and their boss) that they are more cyber aware!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Finally, encourage attendees to help others in the process by sharing this information/presentation.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cd4691c64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cd4691c64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My contact info. Place your information here for others to get in contact with you. Remember, you’re the expert!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Don’t forget to recognize the original content was provided free of charge from TreeTop Security.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82f4b8668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82f4b8668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My contact info. Place your information here for others to get in contact with you. Remember, you’re the expert!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Don’t forget to recognize the original content was provided free of charge from TreeTop Security.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2f4b866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2f4b866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 were told this training needed a legal disclaimer because someone might think this 1 hour training would make them immune from cyberattacks. Let’s add a disclaimer that states this, but makes it funny so people will actually read it. A little ChatGPT, a little extra flair, and this is the result! To all of my lawyer friends, sorry not sorry.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aa44b26e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aa44b26e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Live, laugh, get hacked, stop laughing. It's meant to bring a little bit of light to the subject but keep in mind that cybersecurity is affecting a lot of people in very adverse ways after their data gets hacked, their company gets breached, a product or service they use gets hacked, etc.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aa44b26e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aa44b26e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a lot of ground to cover. Generally, why is security awareness important. From there, some ways to protect yourself including privacy concerns. And last but not least, what should you do if you or someone you know *thinks* they may be the victim of a scam.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aa44b26e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aa44b26e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get started...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64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1.png"/><Relationship Id="rId9"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34.png"/><Relationship Id="rId7" Type="http://schemas.openxmlformats.org/officeDocument/2006/relationships/image" Target="../media/image16.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23.png"/><Relationship Id="rId9"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1.jp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jp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2.jpg"/><Relationship Id="rId6" Type="http://schemas.openxmlformats.org/officeDocument/2006/relationships/image" Target="../media/image19.png"/><Relationship Id="rId7"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9.jp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www.youtube.com/watch?v=Iwa0PdqHrLk" TargetMode="Externa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5.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8.png"/><Relationship Id="rId4" Type="http://schemas.openxmlformats.org/officeDocument/2006/relationships/image" Target="../media/image66.jpg"/><Relationship Id="rId5" Type="http://schemas.openxmlformats.org/officeDocument/2006/relationships/image" Target="../media/image82.png"/><Relationship Id="rId6" Type="http://schemas.openxmlformats.org/officeDocument/2006/relationships/image" Target="../media/image74.png"/><Relationship Id="rId7"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6.jp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7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72.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72.png"/><Relationship Id="rId5"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86800" y="1375400"/>
            <a:ext cx="4905900" cy="119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4800">
                <a:latin typeface="Lato"/>
                <a:ea typeface="Lato"/>
                <a:cs typeface="Lato"/>
                <a:sym typeface="Lato"/>
              </a:rPr>
              <a:t>Cybersecurity </a:t>
            </a:r>
            <a:r>
              <a:rPr lang="en-GB" sz="4500">
                <a:latin typeface="Lato"/>
                <a:ea typeface="Lato"/>
                <a:cs typeface="Lato"/>
                <a:sym typeface="Lato"/>
              </a:rPr>
              <a:t>  </a:t>
            </a:r>
            <a:endParaRPr sz="4500">
              <a:latin typeface="Lato"/>
              <a:ea typeface="Lato"/>
              <a:cs typeface="Lato"/>
              <a:sym typeface="Lato"/>
            </a:endParaRPr>
          </a:p>
          <a:p>
            <a:pPr indent="0" lvl="0" marL="0" rtl="0" algn="l">
              <a:lnSpc>
                <a:spcPct val="80000"/>
              </a:lnSpc>
              <a:spcBef>
                <a:spcPts val="0"/>
              </a:spcBef>
              <a:spcAft>
                <a:spcPts val="0"/>
              </a:spcAft>
              <a:buNone/>
            </a:pPr>
            <a:r>
              <a:rPr lang="en-GB" sz="4800">
                <a:latin typeface="Lato"/>
                <a:ea typeface="Lato"/>
                <a:cs typeface="Lato"/>
                <a:sym typeface="Lato"/>
              </a:rPr>
              <a:t>Awareness</a:t>
            </a:r>
            <a:endParaRPr sz="2200">
              <a:latin typeface="Lato"/>
              <a:ea typeface="Lato"/>
              <a:cs typeface="Lato"/>
              <a:sym typeface="Lato"/>
            </a:endParaRPr>
          </a:p>
        </p:txBody>
      </p:sp>
      <p:sp>
        <p:nvSpPr>
          <p:cNvPr id="229" name="Google Shape;22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1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231" name="Google Shape;231;p17"/>
          <p:cNvSpPr txBox="1"/>
          <p:nvPr>
            <p:ph idx="1" type="subTitle"/>
          </p:nvPr>
        </p:nvSpPr>
        <p:spPr>
          <a:xfrm>
            <a:off x="870575" y="4013712"/>
            <a:ext cx="3470700" cy="5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39B54A"/>
                </a:solidFill>
              </a:rPr>
              <a:t>www.treetopsecurity.com</a:t>
            </a:r>
            <a:endParaRPr b="1" sz="1200">
              <a:solidFill>
                <a:srgbClr val="39B54A"/>
              </a:solidFill>
            </a:endParaRPr>
          </a:p>
          <a:p>
            <a:pPr indent="0" lvl="0" marL="0" rtl="0" algn="ctr">
              <a:lnSpc>
                <a:spcPct val="90000"/>
              </a:lnSpc>
              <a:spcBef>
                <a:spcPts val="1600"/>
              </a:spcBef>
              <a:spcAft>
                <a:spcPts val="0"/>
              </a:spcAft>
              <a:buNone/>
            </a:pPr>
            <a:r>
              <a:t/>
            </a:r>
            <a:endParaRPr b="1" sz="1200">
              <a:solidFill>
                <a:srgbClr val="39B54A"/>
              </a:solidFill>
            </a:endParaRPr>
          </a:p>
        </p:txBody>
      </p:sp>
      <p:pic>
        <p:nvPicPr>
          <p:cNvPr id="232" name="Google Shape;232;p17"/>
          <p:cNvPicPr preferRelativeResize="0"/>
          <p:nvPr/>
        </p:nvPicPr>
        <p:blipFill>
          <a:blip r:embed="rId3">
            <a:alphaModFix/>
          </a:blip>
          <a:stretch>
            <a:fillRect/>
          </a:stretch>
        </p:blipFill>
        <p:spPr>
          <a:xfrm>
            <a:off x="663674" y="3475465"/>
            <a:ext cx="3132407" cy="854679"/>
          </a:xfrm>
          <a:prstGeom prst="rect">
            <a:avLst/>
          </a:prstGeom>
          <a:noFill/>
          <a:ln>
            <a:noFill/>
          </a:ln>
        </p:spPr>
      </p:pic>
      <p:sp>
        <p:nvSpPr>
          <p:cNvPr id="233" name="Google Shape;233;p17"/>
          <p:cNvSpPr txBox="1"/>
          <p:nvPr>
            <p:ph idx="1" type="subTitle"/>
          </p:nvPr>
        </p:nvSpPr>
        <p:spPr>
          <a:xfrm>
            <a:off x="578800" y="3299812"/>
            <a:ext cx="3470700" cy="36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t>CONTENT BY</a:t>
            </a:r>
            <a:endParaRPr b="1" sz="1200"/>
          </a:p>
        </p:txBody>
      </p:sp>
      <p:sp>
        <p:nvSpPr>
          <p:cNvPr id="234" name="Google Shape;234;p17"/>
          <p:cNvSpPr txBox="1"/>
          <p:nvPr>
            <p:ph idx="1" type="subTitle"/>
          </p:nvPr>
        </p:nvSpPr>
        <p:spPr>
          <a:xfrm>
            <a:off x="5563050" y="3575349"/>
            <a:ext cx="3056400" cy="69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solidFill>
                  <a:srgbClr val="FF0000"/>
                </a:solidFill>
              </a:rPr>
              <a:t>Your info </a:t>
            </a:r>
            <a:br>
              <a:rPr b="1" lang="en-GB" sz="1200">
                <a:solidFill>
                  <a:srgbClr val="FF0000"/>
                </a:solidFill>
              </a:rPr>
            </a:br>
            <a:r>
              <a:rPr b="1" lang="en-GB" sz="1200">
                <a:solidFill>
                  <a:srgbClr val="FF0000"/>
                </a:solidFill>
              </a:rPr>
              <a:t>and/or </a:t>
            </a:r>
            <a:br>
              <a:rPr b="1" lang="en-GB" sz="1200">
                <a:solidFill>
                  <a:srgbClr val="FF0000"/>
                </a:solidFill>
              </a:rPr>
            </a:br>
            <a:r>
              <a:rPr b="1" lang="en-GB" sz="1200">
                <a:solidFill>
                  <a:srgbClr val="FF0000"/>
                </a:solidFill>
              </a:rPr>
              <a:t>company logo here</a:t>
            </a:r>
            <a:endParaRPr b="1" sz="1200">
              <a:solidFill>
                <a:srgbClr val="FF0000"/>
              </a:solidFill>
            </a:endParaRPr>
          </a:p>
        </p:txBody>
      </p:sp>
      <p:sp>
        <p:nvSpPr>
          <p:cNvPr id="235" name="Google Shape;235;p17"/>
          <p:cNvSpPr txBox="1"/>
          <p:nvPr/>
        </p:nvSpPr>
        <p:spPr>
          <a:xfrm>
            <a:off x="317375" y="4234412"/>
            <a:ext cx="4023900" cy="450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lang="en-GB" sz="1100">
                <a:solidFill>
                  <a:schemeClr val="lt1"/>
                </a:solidFill>
                <a:latin typeface="Lato"/>
                <a:ea typeface="Lato"/>
                <a:cs typeface="Lato"/>
                <a:sym typeface="Lato"/>
              </a:rPr>
              <a:t>From the makers of Peak. </a:t>
            </a:r>
            <a:r>
              <a:rPr lang="en-GB" sz="1100">
                <a:solidFill>
                  <a:schemeClr val="lt1"/>
                </a:solidFill>
                <a:latin typeface="Lato"/>
                <a:ea typeface="Lato"/>
                <a:cs typeface="Lato"/>
                <a:sym typeface="Lato"/>
              </a:rPr>
              <a:t>The only comprehensive </a:t>
            </a:r>
            <a:r>
              <a:rPr lang="en-GB" sz="1100" u="sng">
                <a:solidFill>
                  <a:schemeClr val="lt1"/>
                </a:solidFill>
                <a:latin typeface="Lato"/>
                <a:ea typeface="Lato"/>
                <a:cs typeface="Lato"/>
                <a:sym typeface="Lato"/>
              </a:rPr>
              <a:t>and</a:t>
            </a:r>
            <a:r>
              <a:rPr lang="en-GB" sz="1100">
                <a:solidFill>
                  <a:schemeClr val="lt1"/>
                </a:solidFill>
                <a:latin typeface="Lato"/>
                <a:ea typeface="Lato"/>
                <a:cs typeface="Lato"/>
                <a:sym typeface="Lato"/>
              </a:rPr>
              <a:t> affordable cybersecurity platform for small businesses.</a:t>
            </a:r>
            <a:endParaRPr sz="1100">
              <a:solidFill>
                <a:schemeClr val="lt1"/>
              </a:solidFill>
              <a:latin typeface="Lato"/>
              <a:ea typeface="Lato"/>
              <a:cs typeface="Lato"/>
              <a:sym typeface="Lato"/>
            </a:endParaRPr>
          </a:p>
        </p:txBody>
      </p:sp>
      <p:sp>
        <p:nvSpPr>
          <p:cNvPr id="236" name="Google Shape;236;p17"/>
          <p:cNvSpPr txBox="1"/>
          <p:nvPr>
            <p:ph idx="1" type="subTitle"/>
          </p:nvPr>
        </p:nvSpPr>
        <p:spPr>
          <a:xfrm>
            <a:off x="5355900" y="3299799"/>
            <a:ext cx="3470700" cy="36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t>PRESENTED BY</a:t>
            </a:r>
            <a:endParaRPr b="1" sz="1200"/>
          </a:p>
        </p:txBody>
      </p:sp>
      <p:sp>
        <p:nvSpPr>
          <p:cNvPr id="237" name="Google Shape;237;p17"/>
          <p:cNvSpPr txBox="1"/>
          <p:nvPr>
            <p:ph type="ctrTitle"/>
          </p:nvPr>
        </p:nvSpPr>
        <p:spPr>
          <a:xfrm>
            <a:off x="2986800" y="2591900"/>
            <a:ext cx="4905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Lato"/>
                <a:ea typeface="Lato"/>
                <a:cs typeface="Lato"/>
                <a:sym typeface="Lato"/>
              </a:rPr>
              <a:t>Tips To Protect You And Your Data</a:t>
            </a:r>
            <a:endParaRPr sz="2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12455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Awareness training is a must!</a:t>
            </a:r>
            <a:endParaRPr sz="3000"/>
          </a:p>
        </p:txBody>
      </p:sp>
      <p:sp>
        <p:nvSpPr>
          <p:cNvPr id="331" name="Google Shape;331;p26"/>
          <p:cNvSpPr txBox="1"/>
          <p:nvPr/>
        </p:nvSpPr>
        <p:spPr>
          <a:xfrm>
            <a:off x="1113200" y="1187000"/>
            <a:ext cx="7738800" cy="2633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Technology alone </a:t>
            </a:r>
            <a:r>
              <a:rPr b="1" i="1" lang="en-GB" sz="2000">
                <a:solidFill>
                  <a:schemeClr val="lt1"/>
                </a:solidFill>
                <a:latin typeface="Lato"/>
                <a:ea typeface="Lato"/>
                <a:cs typeface="Lato"/>
                <a:sym typeface="Lato"/>
              </a:rPr>
              <a:t>*cannot*</a:t>
            </a:r>
            <a:r>
              <a:rPr b="1" i="1" lang="en-GB" sz="2000">
                <a:solidFill>
                  <a:schemeClr val="lt1"/>
                </a:solidFill>
                <a:latin typeface="Lato"/>
                <a:ea typeface="Lato"/>
                <a:cs typeface="Lato"/>
                <a:sym typeface="Lato"/>
              </a:rPr>
              <a:t> </a:t>
            </a:r>
            <a:r>
              <a:rPr lang="en-GB" sz="2000">
                <a:solidFill>
                  <a:schemeClr val="lt1"/>
                </a:solidFill>
                <a:latin typeface="Lato"/>
                <a:ea typeface="Lato"/>
                <a:cs typeface="Lato"/>
                <a:sym typeface="Lato"/>
              </a:rPr>
              <a:t>protect you from everything</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Attackers go where security is weakest</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People -&gt; a link in the chain &amp; the </a:t>
            </a:r>
            <a:r>
              <a:rPr lang="en-GB" sz="2000" strike="sngStrike">
                <a:solidFill>
                  <a:srgbClr val="FFFFFF"/>
                </a:solidFill>
                <a:latin typeface="Lato"/>
                <a:ea typeface="Lato"/>
                <a:cs typeface="Lato"/>
                <a:sym typeface="Lato"/>
              </a:rPr>
              <a:t>last</a:t>
            </a:r>
            <a:r>
              <a:rPr lang="en-GB" sz="2000">
                <a:solidFill>
                  <a:srgbClr val="FFFFFF"/>
                </a:solidFill>
                <a:latin typeface="Lato"/>
                <a:ea typeface="Lato"/>
                <a:cs typeface="Lato"/>
                <a:sym typeface="Lato"/>
              </a:rPr>
              <a:t> first line of defense </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 </a:t>
            </a:r>
            <a:r>
              <a:rPr lang="en-GB" sz="2000" u="sng">
                <a:solidFill>
                  <a:srgbClr val="FFFFFF"/>
                </a:solidFill>
                <a:latin typeface="Lato"/>
                <a:ea typeface="Lato"/>
                <a:cs typeface="Lato"/>
                <a:sym typeface="Lato"/>
              </a:rPr>
              <a:t>must</a:t>
            </a:r>
            <a:r>
              <a:rPr lang="en-GB" sz="2000">
                <a:solidFill>
                  <a:srgbClr val="FFFFFF"/>
                </a:solidFill>
                <a:latin typeface="Lato"/>
                <a:ea typeface="Lato"/>
                <a:cs typeface="Lato"/>
                <a:sym typeface="Lato"/>
              </a:rPr>
              <a:t> to reduce cybersecurity risk</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Cybersecurity awareness is for...</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Employees</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Business owners</a:t>
            </a:r>
            <a:endParaRPr sz="2000">
              <a:solidFill>
                <a:srgbClr val="FFFFFF"/>
              </a:solidFill>
              <a:latin typeface="Lato"/>
              <a:ea typeface="Lato"/>
              <a:cs typeface="Lato"/>
              <a:sym typeface="Lato"/>
            </a:endParaRPr>
          </a:p>
          <a:p>
            <a:pPr indent="0" lvl="0" marL="457200" rtl="0" algn="l">
              <a:lnSpc>
                <a:spcPct val="115000"/>
              </a:lnSpc>
              <a:spcBef>
                <a:spcPts val="0"/>
              </a:spcBef>
              <a:spcAft>
                <a:spcPts val="0"/>
              </a:spcAft>
              <a:buNone/>
            </a:pPr>
            <a:r>
              <a:t/>
            </a:r>
            <a:endParaRPr sz="2000">
              <a:solidFill>
                <a:srgbClr val="FFFFFF"/>
              </a:solidFill>
              <a:latin typeface="Lato"/>
              <a:ea typeface="Lato"/>
              <a:cs typeface="Lato"/>
              <a:sym typeface="Lato"/>
            </a:endParaRPr>
          </a:p>
          <a:p>
            <a:pPr indent="0" lvl="0" marL="0" rtl="0" algn="ctr">
              <a:lnSpc>
                <a:spcPct val="100000"/>
              </a:lnSpc>
              <a:spcBef>
                <a:spcPts val="0"/>
              </a:spcBef>
              <a:spcAft>
                <a:spcPts val="0"/>
              </a:spcAft>
              <a:buNone/>
            </a:pPr>
            <a:r>
              <a:t/>
            </a:r>
            <a:endParaRPr sz="2000">
              <a:solidFill>
                <a:srgbClr val="FFFFFF"/>
              </a:solidFill>
              <a:latin typeface="Lato"/>
              <a:ea typeface="Lato"/>
              <a:cs typeface="Lato"/>
              <a:sym typeface="Lato"/>
            </a:endParaRPr>
          </a:p>
        </p:txBody>
      </p:sp>
      <p:sp>
        <p:nvSpPr>
          <p:cNvPr id="332" name="Google Shape;332;p26"/>
          <p:cNvSpPr/>
          <p:nvPr/>
        </p:nvSpPr>
        <p:spPr>
          <a:xfrm>
            <a:off x="1113200" y="4114700"/>
            <a:ext cx="673500" cy="421800"/>
          </a:xfrm>
          <a:prstGeom prst="chevron">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txBox="1"/>
          <p:nvPr/>
        </p:nvSpPr>
        <p:spPr>
          <a:xfrm>
            <a:off x="1823525" y="3940700"/>
            <a:ext cx="5136000" cy="9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Lato"/>
                <a:ea typeface="Lato"/>
                <a:cs typeface="Lato"/>
                <a:sym typeface="Lato"/>
              </a:rPr>
              <a:t>Reminder: Many tips that keep you safe </a:t>
            </a:r>
            <a:endParaRPr sz="2000">
              <a:solidFill>
                <a:schemeClr val="lt1"/>
              </a:solidFill>
              <a:latin typeface="Lato"/>
              <a:ea typeface="Lato"/>
              <a:cs typeface="Lato"/>
              <a:sym typeface="Lato"/>
            </a:endParaRPr>
          </a:p>
          <a:p>
            <a:pPr indent="0" lvl="0" marL="0" rtl="0" algn="ctr">
              <a:spcBef>
                <a:spcPts val="0"/>
              </a:spcBef>
              <a:spcAft>
                <a:spcPts val="0"/>
              </a:spcAft>
              <a:buNone/>
            </a:pPr>
            <a:r>
              <a:rPr lang="en-GB" sz="2000">
                <a:solidFill>
                  <a:schemeClr val="lt1"/>
                </a:solidFill>
                <a:latin typeface="Lato"/>
                <a:ea typeface="Lato"/>
                <a:cs typeface="Lato"/>
                <a:sym typeface="Lato"/>
              </a:rPr>
              <a:t>at work will also keep you safe at home! </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34" name="Google Shape;334;p26"/>
          <p:cNvSpPr/>
          <p:nvPr/>
        </p:nvSpPr>
        <p:spPr>
          <a:xfrm flipH="1">
            <a:off x="6988700" y="4114700"/>
            <a:ext cx="673500" cy="421800"/>
          </a:xfrm>
          <a:prstGeom prst="chevron">
            <a:avLst>
              <a:gd fmla="val 50000" name="adj"/>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1266650" y="4190900"/>
            <a:ext cx="430200" cy="269400"/>
          </a:xfrm>
          <a:prstGeom prst="chevron">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flipH="1">
            <a:off x="7078550" y="4190900"/>
            <a:ext cx="430200" cy="269400"/>
          </a:xfrm>
          <a:prstGeom prst="chevron">
            <a:avLst>
              <a:gd fmla="val 50000" name="adj"/>
            </a:avLst>
          </a:prstGeom>
          <a:solidFill>
            <a:srgbClr val="2A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8" name="Google Shape;338;p26"/>
          <p:cNvSpPr txBox="1"/>
          <p:nvPr/>
        </p:nvSpPr>
        <p:spPr>
          <a:xfrm>
            <a:off x="3574950" y="2958050"/>
            <a:ext cx="3000000" cy="8028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Parents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Kids</a:t>
            </a:r>
            <a:endParaRPr sz="2000"/>
          </a:p>
        </p:txBody>
      </p:sp>
      <p:sp>
        <p:nvSpPr>
          <p:cNvPr id="339" name="Google Shape;339;p26"/>
          <p:cNvSpPr txBox="1"/>
          <p:nvPr/>
        </p:nvSpPr>
        <p:spPr>
          <a:xfrm>
            <a:off x="5315425" y="2941400"/>
            <a:ext cx="2712000" cy="8790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Seniors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Everyone!</a:t>
            </a:r>
            <a:endParaRPr sz="2000"/>
          </a:p>
        </p:txBody>
      </p:sp>
      <p:sp>
        <p:nvSpPr>
          <p:cNvPr id="340" name="Google Shape;340;p26"/>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1297500" y="282950"/>
            <a:ext cx="6267300" cy="5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an attacker isn’t interested in me...</a:t>
            </a:r>
            <a:endParaRPr/>
          </a:p>
        </p:txBody>
      </p:sp>
      <p:sp>
        <p:nvSpPr>
          <p:cNvPr id="346" name="Google Shape;346;p27"/>
          <p:cNvSpPr txBox="1"/>
          <p:nvPr/>
        </p:nvSpPr>
        <p:spPr>
          <a:xfrm>
            <a:off x="1297500" y="740700"/>
            <a:ext cx="6029100" cy="124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2000">
              <a:solidFill>
                <a:srgbClr val="FF0000"/>
              </a:solidFill>
              <a:latin typeface="Lato"/>
              <a:ea typeface="Lato"/>
              <a:cs typeface="Lato"/>
              <a:sym typeface="Lato"/>
            </a:endParaRPr>
          </a:p>
          <a:p>
            <a:pPr indent="-355600" lvl="0" marL="457200" rtl="0" algn="l">
              <a:lnSpc>
                <a:spcPct val="115000"/>
              </a:lnSpc>
              <a:spcBef>
                <a:spcPts val="1600"/>
              </a:spcBef>
              <a:spcAft>
                <a:spcPts val="0"/>
              </a:spcAft>
              <a:buClr>
                <a:schemeClr val="lt1"/>
              </a:buClr>
              <a:buSzPts val="2000"/>
              <a:buFont typeface="Lato"/>
              <a:buChar char="●"/>
            </a:pPr>
            <a:r>
              <a:rPr lang="en-GB" sz="2000">
                <a:solidFill>
                  <a:schemeClr val="lt1"/>
                </a:solidFill>
                <a:latin typeface="Lato"/>
                <a:ea typeface="Lato"/>
                <a:cs typeface="Lato"/>
                <a:sym typeface="Lato"/>
              </a:rPr>
              <a:t>Credit card and financial data </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Medical data </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Prescription, insurance, or identity fraud</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u="sng">
                <a:solidFill>
                  <a:schemeClr val="lt1"/>
                </a:solidFill>
                <a:latin typeface="Lato"/>
                <a:ea typeface="Lato"/>
                <a:cs typeface="Lato"/>
                <a:sym typeface="Lato"/>
              </a:rPr>
              <a:t>Far</a:t>
            </a:r>
            <a:r>
              <a:rPr lang="en-GB" sz="2000">
                <a:solidFill>
                  <a:schemeClr val="lt1"/>
                </a:solidFill>
                <a:latin typeface="Lato"/>
                <a:ea typeface="Lato"/>
                <a:cs typeface="Lato"/>
                <a:sym typeface="Lato"/>
              </a:rPr>
              <a:t> more valuable than financial data</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Computer resources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Cryptomining</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Advertising </a:t>
            </a:r>
            <a:endParaRPr sz="2000">
              <a:solidFill>
                <a:schemeClr val="lt1"/>
              </a:solidFill>
              <a:latin typeface="Lato"/>
              <a:ea typeface="Lato"/>
              <a:cs typeface="Lato"/>
              <a:sym typeface="Lato"/>
            </a:endParaRPr>
          </a:p>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User or email credentials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Sending spam</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Recovery/reset other accounts</a:t>
            </a:r>
            <a:endParaRPr sz="2000">
              <a:solidFill>
                <a:schemeClr val="lt1"/>
              </a:solidFill>
              <a:latin typeface="Lato"/>
              <a:ea typeface="Lato"/>
              <a:cs typeface="Lato"/>
              <a:sym typeface="Lato"/>
            </a:endParaRPr>
          </a:p>
        </p:txBody>
      </p:sp>
      <p:sp>
        <p:nvSpPr>
          <p:cNvPr id="347" name="Google Shape;34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48" name="Google Shape;348;p27"/>
          <p:cNvPicPr preferRelativeResize="0"/>
          <p:nvPr/>
        </p:nvPicPr>
        <p:blipFill>
          <a:blip r:embed="rId3">
            <a:alphaModFix/>
          </a:blip>
          <a:stretch>
            <a:fillRect/>
          </a:stretch>
        </p:blipFill>
        <p:spPr>
          <a:xfrm>
            <a:off x="6983473" y="1327900"/>
            <a:ext cx="1858778" cy="1204351"/>
          </a:xfrm>
          <a:prstGeom prst="rect">
            <a:avLst/>
          </a:prstGeom>
          <a:noFill/>
          <a:ln>
            <a:noFill/>
          </a:ln>
        </p:spPr>
      </p:pic>
      <p:pic>
        <p:nvPicPr>
          <p:cNvPr id="349" name="Google Shape;349;p27"/>
          <p:cNvPicPr preferRelativeResize="0"/>
          <p:nvPr/>
        </p:nvPicPr>
        <p:blipFill>
          <a:blip r:embed="rId4">
            <a:alphaModFix/>
          </a:blip>
          <a:stretch>
            <a:fillRect/>
          </a:stretch>
        </p:blipFill>
        <p:spPr>
          <a:xfrm>
            <a:off x="190775" y="1830225"/>
            <a:ext cx="1106725" cy="1106725"/>
          </a:xfrm>
          <a:prstGeom prst="rect">
            <a:avLst/>
          </a:prstGeom>
          <a:noFill/>
          <a:ln>
            <a:noFill/>
          </a:ln>
        </p:spPr>
      </p:pic>
      <p:sp>
        <p:nvSpPr>
          <p:cNvPr id="350" name="Google Shape;350;p27"/>
          <p:cNvSpPr txBox="1"/>
          <p:nvPr/>
        </p:nvSpPr>
        <p:spPr>
          <a:xfrm>
            <a:off x="3841375" y="2998050"/>
            <a:ext cx="3000000" cy="30000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Ransomware</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Jump point</a:t>
            </a:r>
            <a:endParaRPr sz="2000">
              <a:solidFill>
                <a:schemeClr val="lt1"/>
              </a:solidFill>
              <a:latin typeface="Lato"/>
              <a:ea typeface="Lato"/>
              <a:cs typeface="Lato"/>
              <a:sym typeface="Lato"/>
            </a:endParaRPr>
          </a:p>
        </p:txBody>
      </p:sp>
      <p:sp>
        <p:nvSpPr>
          <p:cNvPr id="351" name="Google Shape;351;p27"/>
          <p:cNvSpPr txBox="1"/>
          <p:nvPr/>
        </p:nvSpPr>
        <p:spPr>
          <a:xfrm>
            <a:off x="3841375" y="4076325"/>
            <a:ext cx="3000000" cy="30000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“More” access</a:t>
            </a:r>
            <a:endParaRPr/>
          </a:p>
        </p:txBody>
      </p:sp>
      <p:pic>
        <p:nvPicPr>
          <p:cNvPr id="352" name="Google Shape;352;p27"/>
          <p:cNvPicPr preferRelativeResize="0"/>
          <p:nvPr/>
        </p:nvPicPr>
        <p:blipFill>
          <a:blip r:embed="rId5">
            <a:alphaModFix/>
          </a:blip>
          <a:stretch>
            <a:fillRect/>
          </a:stretch>
        </p:blipFill>
        <p:spPr>
          <a:xfrm>
            <a:off x="44462" y="3047600"/>
            <a:ext cx="1399351" cy="1399351"/>
          </a:xfrm>
          <a:prstGeom prst="rect">
            <a:avLst/>
          </a:prstGeom>
          <a:noFill/>
          <a:ln>
            <a:noFill/>
          </a:ln>
        </p:spPr>
      </p:pic>
      <p:pic>
        <p:nvPicPr>
          <p:cNvPr id="353" name="Google Shape;353;p27"/>
          <p:cNvPicPr preferRelativeResize="0"/>
          <p:nvPr/>
        </p:nvPicPr>
        <p:blipFill>
          <a:blip r:embed="rId6">
            <a:alphaModFix/>
          </a:blip>
          <a:stretch>
            <a:fillRect/>
          </a:stretch>
        </p:blipFill>
        <p:spPr>
          <a:xfrm>
            <a:off x="6983474" y="2630250"/>
            <a:ext cx="1858775" cy="1858775"/>
          </a:xfrm>
          <a:prstGeom prst="rect">
            <a:avLst/>
          </a:prstGeom>
          <a:noFill/>
          <a:ln>
            <a:noFill/>
          </a:ln>
          <a:effectLst>
            <a:outerShdw blurRad="57150" rotWithShape="0" algn="bl" dir="5400000" dist="19050">
              <a:srgbClr val="000000">
                <a:alpha val="50000"/>
              </a:srgbClr>
            </a:outerShdw>
          </a:effectLst>
        </p:spPr>
      </p:pic>
      <p:sp>
        <p:nvSpPr>
          <p:cNvPr id="354" name="Google Shape;354;p2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355" name="Google Shape;355;p27"/>
          <p:cNvSpPr txBox="1"/>
          <p:nvPr/>
        </p:nvSpPr>
        <p:spPr>
          <a:xfrm>
            <a:off x="402450" y="740700"/>
            <a:ext cx="78192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2000">
                <a:solidFill>
                  <a:srgbClr val="FF0000"/>
                </a:solidFill>
                <a:latin typeface="Lato"/>
                <a:ea typeface="Lato"/>
                <a:cs typeface="Lato"/>
                <a:sym typeface="Lato"/>
              </a:rPr>
              <a:t>Wrong!!! You are exactly what an attacker wants!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28"/>
          <p:cNvPicPr preferRelativeResize="0"/>
          <p:nvPr/>
        </p:nvPicPr>
        <p:blipFill>
          <a:blip r:embed="rId3">
            <a:alphaModFix amt="37000"/>
          </a:blip>
          <a:stretch>
            <a:fillRect/>
          </a:stretch>
        </p:blipFill>
        <p:spPr>
          <a:xfrm>
            <a:off x="2674115" y="673888"/>
            <a:ext cx="3795776" cy="3795776"/>
          </a:xfrm>
          <a:prstGeom prst="rect">
            <a:avLst/>
          </a:prstGeom>
          <a:noFill/>
          <a:ln>
            <a:noFill/>
          </a:ln>
        </p:spPr>
      </p:pic>
      <p:sp>
        <p:nvSpPr>
          <p:cNvPr id="361" name="Google Shape;361;p28"/>
          <p:cNvSpPr txBox="1"/>
          <p:nvPr>
            <p:ph type="title"/>
          </p:nvPr>
        </p:nvSpPr>
        <p:spPr>
          <a:xfrm>
            <a:off x="1401163" y="1212037"/>
            <a:ext cx="6341700" cy="271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9600"/>
              <a:t>HELP!!!</a:t>
            </a:r>
            <a:endParaRPr b="1" sz="9600"/>
          </a:p>
          <a:p>
            <a:pPr indent="0" lvl="0" marL="0" rtl="0" algn="ctr">
              <a:spcBef>
                <a:spcPts val="0"/>
              </a:spcBef>
              <a:spcAft>
                <a:spcPts val="0"/>
              </a:spcAft>
              <a:buNone/>
            </a:pPr>
            <a:r>
              <a:rPr b="1" lang="en-GB" sz="4800"/>
              <a:t>Ways to protect yourself!</a:t>
            </a:r>
            <a:endParaRPr b="1" sz="4800"/>
          </a:p>
        </p:txBody>
      </p:sp>
      <p:sp>
        <p:nvSpPr>
          <p:cNvPr id="362" name="Google Shape;36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3" name="Google Shape;363;p28"/>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1109825" y="3313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3000"/>
              <a:t>Backups</a:t>
            </a:r>
            <a:endParaRPr sz="3000"/>
          </a:p>
        </p:txBody>
      </p:sp>
      <p:sp>
        <p:nvSpPr>
          <p:cNvPr id="369" name="Google Shape;369;p29"/>
          <p:cNvSpPr txBox="1"/>
          <p:nvPr>
            <p:ph idx="1" type="body"/>
          </p:nvPr>
        </p:nvSpPr>
        <p:spPr>
          <a:xfrm>
            <a:off x="1109825" y="937725"/>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Backups protect when all else fails</a:t>
            </a:r>
            <a:endParaRPr sz="2000" u="sng"/>
          </a:p>
          <a:p>
            <a:pPr indent="-355600" lvl="1" marL="914400" marR="0" rtl="0" algn="l">
              <a:lnSpc>
                <a:spcPct val="115000"/>
              </a:lnSpc>
              <a:spcBef>
                <a:spcPts val="0"/>
              </a:spcBef>
              <a:spcAft>
                <a:spcPts val="0"/>
              </a:spcAft>
              <a:buClr>
                <a:schemeClr val="lt1"/>
              </a:buClr>
              <a:buSzPts val="2000"/>
              <a:buFont typeface="Lato"/>
              <a:buChar char="○"/>
            </a:pPr>
            <a:r>
              <a:rPr lang="en-GB" sz="2000" u="sng"/>
              <a:t>NO</a:t>
            </a:r>
            <a:r>
              <a:rPr lang="en-GB" sz="2000"/>
              <a:t> level of protection is perfect</a:t>
            </a:r>
            <a:endParaRPr sz="2000"/>
          </a:p>
          <a:p>
            <a:pPr indent="-355600" lvl="1" marL="914400" marR="0" rtl="0" algn="l">
              <a:lnSpc>
                <a:spcPct val="115000"/>
              </a:lnSpc>
              <a:spcBef>
                <a:spcPts val="0"/>
              </a:spcBef>
              <a:spcAft>
                <a:spcPts val="0"/>
              </a:spcAft>
              <a:buSzPts val="2000"/>
              <a:buChar char="○"/>
            </a:pPr>
            <a:r>
              <a:rPr lang="en-GB" sz="2000"/>
              <a:t>Only “guaranteed” protection against ransomware </a:t>
            </a:r>
            <a:endParaRPr sz="2000"/>
          </a:p>
          <a:p>
            <a:pPr indent="-355600" lvl="0" marL="457200" marR="0" rtl="0" algn="l">
              <a:lnSpc>
                <a:spcPct val="115000"/>
              </a:lnSpc>
              <a:spcBef>
                <a:spcPts val="0"/>
              </a:spcBef>
              <a:spcAft>
                <a:spcPts val="0"/>
              </a:spcAft>
              <a:buSzPts val="2000"/>
              <a:buChar char="●"/>
            </a:pPr>
            <a:r>
              <a:rPr lang="en-GB" sz="2000"/>
              <a:t>Backup media should *not* be connected at all times </a:t>
            </a:r>
            <a:endParaRPr sz="2000"/>
          </a:p>
          <a:p>
            <a:pPr indent="-355600" lvl="0" marL="457200" marR="0" rtl="0" algn="l">
              <a:lnSpc>
                <a:spcPct val="115000"/>
              </a:lnSpc>
              <a:spcBef>
                <a:spcPts val="0"/>
              </a:spcBef>
              <a:spcAft>
                <a:spcPts val="0"/>
              </a:spcAft>
              <a:buSzPts val="2000"/>
              <a:buChar char="●"/>
            </a:pPr>
            <a:r>
              <a:rPr lang="en-GB" sz="2000"/>
              <a:t>Test your backups! Restore, restore, restore...</a:t>
            </a:r>
            <a:endParaRPr sz="2000"/>
          </a:p>
        </p:txBody>
      </p:sp>
      <p:pic>
        <p:nvPicPr>
          <p:cNvPr id="370" name="Google Shape;370;p29"/>
          <p:cNvPicPr preferRelativeResize="0"/>
          <p:nvPr/>
        </p:nvPicPr>
        <p:blipFill rotWithShape="1">
          <a:blip r:embed="rId3">
            <a:alphaModFix/>
          </a:blip>
          <a:srcRect b="3566" l="0" r="0" t="3557"/>
          <a:stretch/>
        </p:blipFill>
        <p:spPr>
          <a:xfrm rot="10800000">
            <a:off x="6240280" y="3600"/>
            <a:ext cx="2898000" cy="2691600"/>
          </a:xfrm>
          <a:prstGeom prst="rtTriangle">
            <a:avLst/>
          </a:prstGeom>
          <a:noFill/>
          <a:ln>
            <a:noFill/>
          </a:ln>
        </p:spPr>
      </p:pic>
      <p:sp>
        <p:nvSpPr>
          <p:cNvPr id="371" name="Google Shape;37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372" name="Google Shape;372;p29"/>
          <p:cNvGrpSpPr/>
          <p:nvPr/>
        </p:nvGrpSpPr>
        <p:grpSpPr>
          <a:xfrm>
            <a:off x="1207150" y="2977775"/>
            <a:ext cx="1018200" cy="1018200"/>
            <a:chOff x="1359550" y="3154500"/>
            <a:chExt cx="1018200" cy="1018200"/>
          </a:xfrm>
        </p:grpSpPr>
        <p:sp>
          <p:nvSpPr>
            <p:cNvPr id="373" name="Google Shape;373;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1409800" y="3204750"/>
              <a:ext cx="917700" cy="917700"/>
            </a:xfrm>
            <a:prstGeom prst="pie">
              <a:avLst>
                <a:gd fmla="val 9052815"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1540600" y="3335550"/>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9"/>
          <p:cNvSpPr txBox="1"/>
          <p:nvPr/>
        </p:nvSpPr>
        <p:spPr>
          <a:xfrm>
            <a:off x="1109825" y="4031125"/>
            <a:ext cx="12063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a:solidFill>
                  <a:srgbClr val="FFFFFF"/>
                </a:solidFill>
                <a:latin typeface="Lato"/>
                <a:ea typeface="Lato"/>
                <a:cs typeface="Lato"/>
                <a:sym typeface="Lato"/>
              </a:rPr>
              <a:t>Users that have </a:t>
            </a:r>
            <a:r>
              <a:rPr lang="en-GB" u="sng">
                <a:solidFill>
                  <a:srgbClr val="FFFFFF"/>
                </a:solidFill>
                <a:latin typeface="Lato"/>
                <a:ea typeface="Lato"/>
                <a:cs typeface="Lato"/>
                <a:sym typeface="Lato"/>
              </a:rPr>
              <a:t>never</a:t>
            </a:r>
            <a:r>
              <a:rPr lang="en-GB">
                <a:solidFill>
                  <a:srgbClr val="FFFFFF"/>
                </a:solidFill>
                <a:latin typeface="Lato"/>
                <a:ea typeface="Lato"/>
                <a:cs typeface="Lato"/>
                <a:sym typeface="Lato"/>
              </a:rPr>
              <a:t> backed up</a:t>
            </a:r>
            <a:endParaRPr>
              <a:solidFill>
                <a:srgbClr val="FFFFFF"/>
              </a:solidFill>
              <a:latin typeface="Lato"/>
              <a:ea typeface="Lato"/>
              <a:cs typeface="Lato"/>
              <a:sym typeface="Lato"/>
            </a:endParaRPr>
          </a:p>
        </p:txBody>
      </p:sp>
      <p:sp>
        <p:nvSpPr>
          <p:cNvPr id="378" name="Google Shape;378;p29"/>
          <p:cNvSpPr txBox="1"/>
          <p:nvPr/>
        </p:nvSpPr>
        <p:spPr>
          <a:xfrm>
            <a:off x="1421603" y="3294300"/>
            <a:ext cx="646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latin typeface="Lato"/>
                <a:ea typeface="Lato"/>
                <a:cs typeface="Lato"/>
                <a:sym typeface="Lato"/>
              </a:rPr>
              <a:t>35%</a:t>
            </a:r>
            <a:endParaRPr b="1">
              <a:solidFill>
                <a:srgbClr val="FFFFFF"/>
              </a:solidFill>
              <a:latin typeface="Lato"/>
              <a:ea typeface="Lato"/>
              <a:cs typeface="Lato"/>
              <a:sym typeface="Lato"/>
            </a:endParaRPr>
          </a:p>
          <a:p>
            <a:pPr indent="0" lvl="0" marL="0" rtl="0" algn="ctr">
              <a:spcBef>
                <a:spcPts val="1600"/>
              </a:spcBef>
              <a:spcAft>
                <a:spcPts val="0"/>
              </a:spcAft>
              <a:buNone/>
            </a:pPr>
            <a:r>
              <a:t/>
            </a:r>
            <a:endParaRPr b="1">
              <a:solidFill>
                <a:srgbClr val="FFFFFF"/>
              </a:solidFill>
              <a:latin typeface="Lato"/>
              <a:ea typeface="Lato"/>
              <a:cs typeface="Lato"/>
              <a:sym typeface="Lato"/>
            </a:endParaRPr>
          </a:p>
        </p:txBody>
      </p:sp>
      <p:sp>
        <p:nvSpPr>
          <p:cNvPr id="379" name="Google Shape;379;p29"/>
          <p:cNvSpPr/>
          <p:nvPr/>
        </p:nvSpPr>
        <p:spPr>
          <a:xfrm>
            <a:off x="6703575" y="2977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6753825" y="3028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6753825" y="3028025"/>
            <a:ext cx="917700" cy="917700"/>
          </a:xfrm>
          <a:prstGeom prst="pie">
            <a:avLst>
              <a:gd fmla="val 13973470"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6884625" y="3158825"/>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txBox="1"/>
          <p:nvPr/>
        </p:nvSpPr>
        <p:spPr>
          <a:xfrm>
            <a:off x="6681987" y="40311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a:solidFill>
                  <a:srgbClr val="FFFFFF"/>
                </a:solidFill>
                <a:latin typeface="Lato"/>
                <a:ea typeface="Lato"/>
                <a:cs typeface="Lato"/>
                <a:sym typeface="Lato"/>
              </a:rPr>
              <a:t>Users that backup daily</a:t>
            </a:r>
            <a:endParaRPr>
              <a:solidFill>
                <a:srgbClr val="FFFFFF"/>
              </a:solidFill>
              <a:latin typeface="Lato"/>
              <a:ea typeface="Lato"/>
              <a:cs typeface="Lato"/>
              <a:sym typeface="Lato"/>
            </a:endParaRPr>
          </a:p>
        </p:txBody>
      </p:sp>
      <p:sp>
        <p:nvSpPr>
          <p:cNvPr id="384" name="Google Shape;384;p29"/>
          <p:cNvSpPr txBox="1"/>
          <p:nvPr/>
        </p:nvSpPr>
        <p:spPr>
          <a:xfrm>
            <a:off x="6931600" y="3294300"/>
            <a:ext cx="5487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B7B7B7"/>
                </a:solidFill>
                <a:latin typeface="Lato"/>
                <a:ea typeface="Lato"/>
                <a:cs typeface="Lato"/>
                <a:sym typeface="Lato"/>
              </a:rPr>
              <a:t>11%</a:t>
            </a:r>
            <a:endParaRPr b="1">
              <a:solidFill>
                <a:srgbClr val="B7B7B7"/>
              </a:solidFill>
              <a:latin typeface="Lato"/>
              <a:ea typeface="Lato"/>
              <a:cs typeface="Lato"/>
              <a:sym typeface="Lato"/>
            </a:endParaRPr>
          </a:p>
          <a:p>
            <a:pPr indent="0" lvl="0" marL="0" rtl="0" algn="ctr">
              <a:spcBef>
                <a:spcPts val="1600"/>
              </a:spcBef>
              <a:spcAft>
                <a:spcPts val="0"/>
              </a:spcAft>
              <a:buNone/>
            </a:pPr>
            <a:r>
              <a:t/>
            </a:r>
            <a:endParaRPr b="1">
              <a:solidFill>
                <a:srgbClr val="FFFFFF"/>
              </a:solidFill>
              <a:latin typeface="Lato"/>
              <a:ea typeface="Lato"/>
              <a:cs typeface="Lato"/>
              <a:sym typeface="Lato"/>
            </a:endParaRPr>
          </a:p>
        </p:txBody>
      </p:sp>
      <p:sp>
        <p:nvSpPr>
          <p:cNvPr id="385" name="Google Shape;385;p29"/>
          <p:cNvSpPr/>
          <p:nvPr/>
        </p:nvSpPr>
        <p:spPr>
          <a:xfrm>
            <a:off x="4905851" y="2977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956101" y="3028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4956101" y="3028025"/>
            <a:ext cx="917700" cy="917700"/>
          </a:xfrm>
          <a:prstGeom prst="pie">
            <a:avLst>
              <a:gd fmla="val 12037159"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5086901" y="3158825"/>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txBox="1"/>
          <p:nvPr/>
        </p:nvSpPr>
        <p:spPr>
          <a:xfrm>
            <a:off x="4865850" y="4031125"/>
            <a:ext cx="11103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a:solidFill>
                  <a:srgbClr val="FFFFFF"/>
                </a:solidFill>
                <a:latin typeface="Lato"/>
                <a:ea typeface="Lato"/>
                <a:cs typeface="Lato"/>
                <a:sym typeface="Lato"/>
              </a:rPr>
              <a:t>Users that backup monthly</a:t>
            </a:r>
            <a:endParaRPr>
              <a:solidFill>
                <a:srgbClr val="FFFFFF"/>
              </a:solidFill>
              <a:latin typeface="Lato"/>
              <a:ea typeface="Lato"/>
              <a:cs typeface="Lato"/>
              <a:sym typeface="Lato"/>
            </a:endParaRPr>
          </a:p>
        </p:txBody>
      </p:sp>
      <p:sp>
        <p:nvSpPr>
          <p:cNvPr id="390" name="Google Shape;390;p29"/>
          <p:cNvSpPr txBox="1"/>
          <p:nvPr/>
        </p:nvSpPr>
        <p:spPr>
          <a:xfrm>
            <a:off x="5145175" y="3294300"/>
            <a:ext cx="5652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B7B7B7"/>
                </a:solidFill>
                <a:latin typeface="Lato"/>
                <a:ea typeface="Lato"/>
                <a:cs typeface="Lato"/>
                <a:sym typeface="Lato"/>
              </a:rPr>
              <a:t>20%</a:t>
            </a:r>
            <a:endParaRPr b="1">
              <a:solidFill>
                <a:srgbClr val="B7B7B7"/>
              </a:solidFill>
              <a:latin typeface="Lato"/>
              <a:ea typeface="Lato"/>
              <a:cs typeface="Lato"/>
              <a:sym typeface="Lato"/>
            </a:endParaRPr>
          </a:p>
          <a:p>
            <a:pPr indent="0" lvl="0" marL="0" rtl="0" algn="ctr">
              <a:spcBef>
                <a:spcPts val="1600"/>
              </a:spcBef>
              <a:spcAft>
                <a:spcPts val="0"/>
              </a:spcAft>
              <a:buNone/>
            </a:pPr>
            <a:r>
              <a:t/>
            </a:r>
            <a:endParaRPr b="1">
              <a:solidFill>
                <a:srgbClr val="FFFFFF"/>
              </a:solidFill>
              <a:latin typeface="Lato"/>
              <a:ea typeface="Lato"/>
              <a:cs typeface="Lato"/>
              <a:sym typeface="Lato"/>
            </a:endParaRPr>
          </a:p>
        </p:txBody>
      </p:sp>
      <p:sp>
        <p:nvSpPr>
          <p:cNvPr id="391" name="Google Shape;391;p29"/>
          <p:cNvSpPr/>
          <p:nvPr/>
        </p:nvSpPr>
        <p:spPr>
          <a:xfrm>
            <a:off x="3002997" y="2977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3053247" y="3028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3053247" y="3028025"/>
            <a:ext cx="917700" cy="917700"/>
          </a:xfrm>
          <a:prstGeom prst="pie">
            <a:avLst>
              <a:gd fmla="val 10853176"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3184047" y="3158825"/>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nvSpPr>
        <p:spPr>
          <a:xfrm>
            <a:off x="2981437" y="40311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a:solidFill>
                  <a:srgbClr val="FFFFFF"/>
                </a:solidFill>
                <a:latin typeface="Lato"/>
                <a:ea typeface="Lato"/>
                <a:cs typeface="Lato"/>
                <a:sym typeface="Lato"/>
              </a:rPr>
              <a:t>Users that backup yearly</a:t>
            </a:r>
            <a:endParaRPr>
              <a:solidFill>
                <a:srgbClr val="FFFFFF"/>
              </a:solidFill>
              <a:latin typeface="Lato"/>
              <a:ea typeface="Lato"/>
              <a:cs typeface="Lato"/>
              <a:sym typeface="Lato"/>
            </a:endParaRPr>
          </a:p>
        </p:txBody>
      </p:sp>
      <p:sp>
        <p:nvSpPr>
          <p:cNvPr id="396" name="Google Shape;396;p29"/>
          <p:cNvSpPr txBox="1"/>
          <p:nvPr/>
        </p:nvSpPr>
        <p:spPr>
          <a:xfrm>
            <a:off x="3184048" y="3294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B7B7B7"/>
                </a:solidFill>
                <a:latin typeface="Lato"/>
                <a:ea typeface="Lato"/>
                <a:cs typeface="Lato"/>
                <a:sym typeface="Lato"/>
              </a:rPr>
              <a:t>25%</a:t>
            </a:r>
            <a:endParaRPr b="1">
              <a:solidFill>
                <a:srgbClr val="B7B7B7"/>
              </a:solidFill>
              <a:latin typeface="Lato"/>
              <a:ea typeface="Lato"/>
              <a:cs typeface="Lato"/>
              <a:sym typeface="Lato"/>
            </a:endParaRPr>
          </a:p>
          <a:p>
            <a:pPr indent="0" lvl="0" marL="0" rtl="0" algn="ctr">
              <a:spcBef>
                <a:spcPts val="1600"/>
              </a:spcBef>
              <a:spcAft>
                <a:spcPts val="0"/>
              </a:spcAft>
              <a:buNone/>
            </a:pPr>
            <a:r>
              <a:t/>
            </a:r>
            <a:endParaRPr b="1">
              <a:solidFill>
                <a:srgbClr val="FFFFFF"/>
              </a:solidFill>
              <a:latin typeface="Lato"/>
              <a:ea typeface="Lato"/>
              <a:cs typeface="Lato"/>
              <a:sym typeface="Lato"/>
            </a:endParaRPr>
          </a:p>
        </p:txBody>
      </p:sp>
      <p:sp>
        <p:nvSpPr>
          <p:cNvPr id="397" name="Google Shape;397;p29"/>
          <p:cNvSpPr txBox="1"/>
          <p:nvPr/>
        </p:nvSpPr>
        <p:spPr>
          <a:xfrm>
            <a:off x="-10" y="4749900"/>
            <a:ext cx="29868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Lato"/>
                <a:ea typeface="Lato"/>
                <a:cs typeface="Lato"/>
                <a:sym typeface="Lato"/>
              </a:rPr>
              <a:t>TreeTop Security - CAT - </a:t>
            </a:r>
            <a:r>
              <a:rPr lang="en-GB" sz="800">
                <a:solidFill>
                  <a:srgbClr val="999999"/>
                </a:solidFill>
                <a:latin typeface="Lato"/>
                <a:ea typeface="Lato"/>
                <a:cs typeface="Lato"/>
                <a:sym typeface="Lato"/>
              </a:rPr>
              <a:t>v2023.09</a:t>
            </a:r>
            <a:endParaRPr sz="800">
              <a:solidFill>
                <a:srgbClr val="999999"/>
              </a:solidFill>
              <a:latin typeface="Lato"/>
              <a:ea typeface="Lato"/>
              <a:cs typeface="Lato"/>
              <a:sym typeface="Lato"/>
            </a:endParaRPr>
          </a:p>
        </p:txBody>
      </p:sp>
      <p:sp>
        <p:nvSpPr>
          <p:cNvPr id="398" name="Google Shape;398;p29"/>
          <p:cNvSpPr/>
          <p:nvPr/>
        </p:nvSpPr>
        <p:spPr>
          <a:xfrm>
            <a:off x="1203847" y="2977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1254097" y="3028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1254097" y="3028025"/>
            <a:ext cx="917700" cy="917700"/>
          </a:xfrm>
          <a:prstGeom prst="pie">
            <a:avLst>
              <a:gd fmla="val 11842219"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1384897" y="3158825"/>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txBox="1"/>
          <p:nvPr/>
        </p:nvSpPr>
        <p:spPr>
          <a:xfrm>
            <a:off x="1388198" y="3306391"/>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latin typeface="Lato"/>
                <a:ea typeface="Lato"/>
                <a:cs typeface="Lato"/>
                <a:sym typeface="Lato"/>
              </a:rPr>
              <a:t>20%</a:t>
            </a:r>
            <a:endParaRPr b="1">
              <a:solidFill>
                <a:srgbClr val="FFFFFF"/>
              </a:solidFill>
              <a:latin typeface="Lato"/>
              <a:ea typeface="Lato"/>
              <a:cs typeface="Lato"/>
              <a:sym typeface="Lato"/>
            </a:endParaRPr>
          </a:p>
          <a:p>
            <a:pPr indent="0" lvl="0" marL="0" rtl="0" algn="ctr">
              <a:spcBef>
                <a:spcPts val="1600"/>
              </a:spcBef>
              <a:spcAft>
                <a:spcPts val="0"/>
              </a:spcAft>
              <a:buNone/>
            </a:pPr>
            <a:r>
              <a:t/>
            </a:r>
            <a:endParaRPr b="1">
              <a:solidFill>
                <a:srgbClr val="FFFFFF"/>
              </a:solidFill>
              <a:latin typeface="Lato"/>
              <a:ea typeface="Lato"/>
              <a:cs typeface="Lato"/>
              <a:sym typeface="Lato"/>
            </a:endParaRPr>
          </a:p>
        </p:txBody>
      </p:sp>
      <p:sp>
        <p:nvSpPr>
          <p:cNvPr id="403" name="Google Shape;403;p29"/>
          <p:cNvSpPr txBox="1"/>
          <p:nvPr/>
        </p:nvSpPr>
        <p:spPr>
          <a:xfrm>
            <a:off x="2325875" y="4749900"/>
            <a:ext cx="4606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Backblaze</a:t>
            </a:r>
            <a:endParaRPr sz="800">
              <a:solidFill>
                <a:srgbClr val="99999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0"/>
          <p:cNvPicPr preferRelativeResize="0"/>
          <p:nvPr/>
        </p:nvPicPr>
        <p:blipFill>
          <a:blip r:embed="rId3">
            <a:alphaModFix amt="41000"/>
          </a:blip>
          <a:stretch>
            <a:fillRect/>
          </a:stretch>
        </p:blipFill>
        <p:spPr>
          <a:xfrm>
            <a:off x="2891638" y="779361"/>
            <a:ext cx="3360725" cy="3584776"/>
          </a:xfrm>
          <a:prstGeom prst="rect">
            <a:avLst/>
          </a:prstGeom>
          <a:noFill/>
          <a:ln>
            <a:noFill/>
          </a:ln>
        </p:spPr>
      </p:pic>
      <p:sp>
        <p:nvSpPr>
          <p:cNvPr id="409" name="Google Shape;409;p30"/>
          <p:cNvSpPr txBox="1"/>
          <p:nvPr>
            <p:ph type="title"/>
          </p:nvPr>
        </p:nvSpPr>
        <p:spPr>
          <a:xfrm>
            <a:off x="706200" y="930600"/>
            <a:ext cx="7731600" cy="32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800"/>
              <a:t>Worksheet #1</a:t>
            </a:r>
            <a:br>
              <a:rPr b="1" lang="en-GB" sz="4800"/>
            </a:br>
            <a:r>
              <a:rPr b="1" i="1" lang="en-GB" sz="4800"/>
              <a:t>Your data, </a:t>
            </a:r>
            <a:br>
              <a:rPr b="1" i="1" lang="en-GB" sz="4800"/>
            </a:br>
            <a:r>
              <a:rPr b="1" i="1" lang="en-GB" sz="4800"/>
              <a:t>your backups</a:t>
            </a:r>
            <a:br>
              <a:rPr b="1" i="1" lang="en-GB" sz="4800"/>
            </a:br>
            <a:br>
              <a:rPr lang="en-GB"/>
            </a:br>
            <a:r>
              <a:rPr b="1" lang="en-GB"/>
              <a:t>https://www.treetopsecurity.com/CAT</a:t>
            </a:r>
            <a:endParaRPr b="1"/>
          </a:p>
        </p:txBody>
      </p:sp>
      <p:sp>
        <p:nvSpPr>
          <p:cNvPr id="410" name="Google Shape;41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1" name="Google Shape;411;p3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Updates are essential to security</a:t>
            </a:r>
            <a:endParaRPr sz="3000">
              <a:solidFill>
                <a:srgbClr val="FFFFFF"/>
              </a:solidFill>
            </a:endParaRPr>
          </a:p>
        </p:txBody>
      </p:sp>
      <p:sp>
        <p:nvSpPr>
          <p:cNvPr id="417" name="Google Shape;417;p31"/>
          <p:cNvSpPr txBox="1"/>
          <p:nvPr>
            <p:ph idx="1" type="body"/>
          </p:nvPr>
        </p:nvSpPr>
        <p:spPr>
          <a:xfrm>
            <a:off x="3543575" y="1135700"/>
            <a:ext cx="5353500" cy="3107400"/>
          </a:xfrm>
          <a:prstGeom prst="rect">
            <a:avLst/>
          </a:prstGeom>
          <a:ln>
            <a:noFill/>
          </a:ln>
        </p:spPr>
        <p:txBody>
          <a:bodyPr anchorCtr="0" anchor="t" bIns="91425" lIns="91425" spcFirstLastPara="1" rIns="91425" wrap="square" tIns="91425">
            <a:noAutofit/>
          </a:bodyPr>
          <a:lstStyle/>
          <a:p>
            <a:pPr indent="-203200" lvl="0" marL="228600" rtl="0" algn="l">
              <a:lnSpc>
                <a:spcPct val="90000"/>
              </a:lnSpc>
              <a:spcBef>
                <a:spcPts val="1000"/>
              </a:spcBef>
              <a:spcAft>
                <a:spcPts val="0"/>
              </a:spcAft>
              <a:buClr>
                <a:schemeClr val="lt1"/>
              </a:buClr>
              <a:buSzPts val="2400"/>
              <a:buFont typeface="Arial"/>
              <a:buChar char="•"/>
            </a:pPr>
            <a:r>
              <a:rPr lang="en-GB" sz="2400">
                <a:solidFill>
                  <a:schemeClr val="lt1"/>
                </a:solidFill>
              </a:rPr>
              <a:t>What was secure yesterday may not be secure today</a:t>
            </a:r>
            <a:endParaRPr sz="2400">
              <a:solidFill>
                <a:schemeClr val="lt1"/>
              </a:solidFill>
            </a:endParaRPr>
          </a:p>
          <a:p>
            <a:pPr indent="-203200" lvl="0" marL="228600" rtl="0" algn="l">
              <a:lnSpc>
                <a:spcPct val="90000"/>
              </a:lnSpc>
              <a:spcBef>
                <a:spcPts val="1000"/>
              </a:spcBef>
              <a:spcAft>
                <a:spcPts val="0"/>
              </a:spcAft>
              <a:buClr>
                <a:schemeClr val="lt1"/>
              </a:buClr>
              <a:buSzPts val="2400"/>
              <a:buFont typeface="Arial"/>
              <a:buChar char="•"/>
            </a:pPr>
            <a:r>
              <a:rPr lang="en-GB" sz="2400">
                <a:solidFill>
                  <a:schemeClr val="lt1"/>
                </a:solidFill>
              </a:rPr>
              <a:t>New software vulnerabilities are found every day</a:t>
            </a:r>
            <a:endParaRPr sz="2400">
              <a:solidFill>
                <a:schemeClr val="lt1"/>
              </a:solidFill>
            </a:endParaRPr>
          </a:p>
          <a:p>
            <a:pPr indent="-203200" lvl="0" marL="228600" rtl="0" algn="l">
              <a:lnSpc>
                <a:spcPct val="90000"/>
              </a:lnSpc>
              <a:spcBef>
                <a:spcPts val="1000"/>
              </a:spcBef>
              <a:spcAft>
                <a:spcPts val="0"/>
              </a:spcAft>
              <a:buClr>
                <a:schemeClr val="lt1"/>
              </a:buClr>
              <a:buSzPts val="2400"/>
              <a:buFont typeface="Arial"/>
              <a:buChar char="•"/>
            </a:pPr>
            <a:r>
              <a:rPr lang="en-GB" sz="2400">
                <a:solidFill>
                  <a:schemeClr val="lt1"/>
                </a:solidFill>
              </a:rPr>
              <a:t>Over </a:t>
            </a:r>
            <a:r>
              <a:rPr b="1" lang="en-GB" sz="2400">
                <a:solidFill>
                  <a:schemeClr val="lt1"/>
                </a:solidFill>
              </a:rPr>
              <a:t>450,000</a:t>
            </a:r>
            <a:r>
              <a:rPr lang="en-GB" sz="2400">
                <a:solidFill>
                  <a:schemeClr val="lt1"/>
                </a:solidFill>
              </a:rPr>
              <a:t> </a:t>
            </a:r>
            <a:r>
              <a:rPr lang="en-GB" sz="2400">
                <a:solidFill>
                  <a:schemeClr val="lt1"/>
                </a:solidFill>
              </a:rPr>
              <a:t>new malware (viruses &amp; ransomware) released every day</a:t>
            </a:r>
            <a:endParaRPr sz="2400"/>
          </a:p>
          <a:p>
            <a:pPr indent="-203200" lvl="0" marL="228600" rtl="0" algn="l">
              <a:lnSpc>
                <a:spcPct val="90000"/>
              </a:lnSpc>
              <a:spcBef>
                <a:spcPts val="1000"/>
              </a:spcBef>
              <a:spcAft>
                <a:spcPts val="0"/>
              </a:spcAft>
              <a:buClr>
                <a:schemeClr val="lt1"/>
              </a:buClr>
              <a:buSzPts val="2400"/>
              <a:buFont typeface="Arial"/>
              <a:buChar char="•"/>
            </a:pPr>
            <a:r>
              <a:rPr lang="en-GB" sz="2400" u="sng">
                <a:solidFill>
                  <a:schemeClr val="lt1"/>
                </a:solidFill>
              </a:rPr>
              <a:t>Nothing</a:t>
            </a:r>
            <a:r>
              <a:rPr lang="en-GB" sz="2400">
                <a:solidFill>
                  <a:schemeClr val="lt1"/>
                </a:solidFill>
              </a:rPr>
              <a:t> is “Set &amp; Forget”</a:t>
            </a:r>
            <a:endParaRPr sz="2400">
              <a:solidFill>
                <a:schemeClr val="lt1"/>
              </a:solidFill>
            </a:endParaRPr>
          </a:p>
          <a:p>
            <a:pPr indent="0" lvl="0" marL="228600" rtl="0" algn="l">
              <a:lnSpc>
                <a:spcPct val="90000"/>
              </a:lnSpc>
              <a:spcBef>
                <a:spcPts val="1000"/>
              </a:spcBef>
              <a:spcAft>
                <a:spcPts val="0"/>
              </a:spcAft>
              <a:buNone/>
            </a:pPr>
            <a:r>
              <a:t/>
            </a:r>
            <a:endParaRPr sz="2400">
              <a:solidFill>
                <a:schemeClr val="lt1"/>
              </a:solidFill>
            </a:endParaRPr>
          </a:p>
        </p:txBody>
      </p:sp>
      <p:sp>
        <p:nvSpPr>
          <p:cNvPr id="418" name="Google Shape;4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19" name="Google Shape;419;p31"/>
          <p:cNvPicPr preferRelativeResize="0"/>
          <p:nvPr/>
        </p:nvPicPr>
        <p:blipFill>
          <a:blip r:embed="rId3">
            <a:alphaModFix/>
          </a:blip>
          <a:stretch>
            <a:fillRect/>
          </a:stretch>
        </p:blipFill>
        <p:spPr>
          <a:xfrm>
            <a:off x="1613625" y="1651175"/>
            <a:ext cx="1841150" cy="1841150"/>
          </a:xfrm>
          <a:prstGeom prst="rect">
            <a:avLst/>
          </a:prstGeom>
          <a:noFill/>
          <a:ln>
            <a:noFill/>
          </a:ln>
        </p:spPr>
      </p:pic>
      <p:sp>
        <p:nvSpPr>
          <p:cNvPr id="420" name="Google Shape;420;p31"/>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421" name="Google Shape;421;p31"/>
          <p:cNvSpPr txBox="1"/>
          <p:nvPr/>
        </p:nvSpPr>
        <p:spPr>
          <a:xfrm>
            <a:off x="2768550" y="4749900"/>
            <a:ext cx="3606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FFFFFF"/>
                </a:solidFill>
                <a:latin typeface="Lato"/>
                <a:ea typeface="Lato"/>
                <a:cs typeface="Lato"/>
                <a:sym typeface="Lato"/>
              </a:rPr>
              <a:t>Source: AV-Test</a:t>
            </a:r>
            <a:endParaRPr sz="8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2"/>
          <p:cNvSpPr txBox="1"/>
          <p:nvPr/>
        </p:nvSpPr>
        <p:spPr>
          <a:xfrm>
            <a:off x="1297500" y="1532925"/>
            <a:ext cx="6796500" cy="31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427" name="Google Shape;427;p32"/>
          <p:cNvSpPr txBox="1"/>
          <p:nvPr/>
        </p:nvSpPr>
        <p:spPr>
          <a:xfrm>
            <a:off x="1238550" y="1009000"/>
            <a:ext cx="6666900" cy="3333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ato"/>
              <a:buChar char="●"/>
            </a:pPr>
            <a:r>
              <a:rPr lang="en-GB" sz="2000">
                <a:solidFill>
                  <a:schemeClr val="lt1"/>
                </a:solidFill>
                <a:latin typeface="Lato"/>
                <a:ea typeface="Lato"/>
                <a:cs typeface="Lato"/>
                <a:sym typeface="Lato"/>
              </a:rPr>
              <a:t>Operating Systems </a:t>
            </a:r>
            <a:endParaRPr sz="2000">
              <a:solidFill>
                <a:schemeClr val="lt1"/>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Microsoft Windows, Apple MacOS, Linux </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Windows 7 end of life </a:t>
            </a:r>
            <a:r>
              <a:rPr lang="en-GB" sz="2000" u="sng">
                <a:solidFill>
                  <a:srgbClr val="FFFFFF"/>
                </a:solidFill>
                <a:latin typeface="Lato"/>
                <a:ea typeface="Lato"/>
                <a:cs typeface="Lato"/>
                <a:sym typeface="Lato"/>
              </a:rPr>
              <a:t>was</a:t>
            </a:r>
            <a:r>
              <a:rPr lang="en-GB" sz="2000">
                <a:solidFill>
                  <a:srgbClr val="FFFFFF"/>
                </a:solidFill>
                <a:latin typeface="Lato"/>
                <a:ea typeface="Lato"/>
                <a:cs typeface="Lato"/>
                <a:sym typeface="Lato"/>
              </a:rPr>
              <a:t> January 2020</a:t>
            </a:r>
            <a:endParaRPr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Anti-virus </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Update to the latest definitions to ensure protection against the latest threats </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Symantec/Norton, McAfee, Windows Defender, Avast, and many others!</a:t>
            </a:r>
            <a:endParaRPr sz="2000">
              <a:solidFill>
                <a:srgbClr val="FFFFFF"/>
              </a:solidFill>
              <a:latin typeface="Lato"/>
              <a:ea typeface="Lato"/>
              <a:cs typeface="Lato"/>
              <a:sym typeface="Lato"/>
            </a:endParaRPr>
          </a:p>
          <a:p>
            <a:pPr indent="0" lvl="0" marL="914400" rtl="0" algn="l">
              <a:spcBef>
                <a:spcPts val="0"/>
              </a:spcBef>
              <a:spcAft>
                <a:spcPts val="0"/>
              </a:spcAft>
              <a:buNone/>
            </a:pPr>
            <a:r>
              <a:t/>
            </a:r>
            <a:endParaRPr sz="2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28" name="Google Shape;428;p32"/>
          <p:cNvPicPr preferRelativeResize="0"/>
          <p:nvPr/>
        </p:nvPicPr>
        <p:blipFill rotWithShape="1">
          <a:blip r:embed="rId3">
            <a:alphaModFix/>
          </a:blip>
          <a:srcRect b="0" l="17700" r="17700" t="0"/>
          <a:stretch/>
        </p:blipFill>
        <p:spPr>
          <a:xfrm rot="10800000">
            <a:off x="6240280" y="3600"/>
            <a:ext cx="2898000" cy="2691600"/>
          </a:xfrm>
          <a:prstGeom prst="rtTriangle">
            <a:avLst/>
          </a:prstGeom>
          <a:noFill/>
          <a:ln>
            <a:noFill/>
          </a:ln>
        </p:spPr>
      </p:pic>
      <p:pic>
        <p:nvPicPr>
          <p:cNvPr id="429" name="Google Shape;429;p32"/>
          <p:cNvPicPr preferRelativeResize="0"/>
          <p:nvPr/>
        </p:nvPicPr>
        <p:blipFill>
          <a:blip r:embed="rId4">
            <a:alphaModFix/>
          </a:blip>
          <a:stretch>
            <a:fillRect/>
          </a:stretch>
        </p:blipFill>
        <p:spPr>
          <a:xfrm>
            <a:off x="217825" y="3725713"/>
            <a:ext cx="1118275" cy="1118275"/>
          </a:xfrm>
          <a:prstGeom prst="rect">
            <a:avLst/>
          </a:prstGeom>
          <a:noFill/>
          <a:ln>
            <a:noFill/>
          </a:ln>
        </p:spPr>
      </p:pic>
      <p:pic>
        <p:nvPicPr>
          <p:cNvPr id="430" name="Google Shape;430;p32"/>
          <p:cNvPicPr preferRelativeResize="0"/>
          <p:nvPr/>
        </p:nvPicPr>
        <p:blipFill>
          <a:blip r:embed="rId5">
            <a:alphaModFix/>
          </a:blip>
          <a:stretch>
            <a:fillRect/>
          </a:stretch>
        </p:blipFill>
        <p:spPr>
          <a:xfrm>
            <a:off x="1898050" y="3743175"/>
            <a:ext cx="790425" cy="960339"/>
          </a:xfrm>
          <a:prstGeom prst="rect">
            <a:avLst/>
          </a:prstGeom>
          <a:noFill/>
          <a:ln>
            <a:noFill/>
          </a:ln>
        </p:spPr>
      </p:pic>
      <p:pic>
        <p:nvPicPr>
          <p:cNvPr id="431" name="Google Shape;431;p32"/>
          <p:cNvPicPr preferRelativeResize="0"/>
          <p:nvPr/>
        </p:nvPicPr>
        <p:blipFill rotWithShape="1">
          <a:blip r:embed="rId6">
            <a:alphaModFix/>
          </a:blip>
          <a:srcRect b="0" l="0" r="72397" t="0"/>
          <a:stretch/>
        </p:blipFill>
        <p:spPr>
          <a:xfrm>
            <a:off x="3368075" y="3725731"/>
            <a:ext cx="870349" cy="995244"/>
          </a:xfrm>
          <a:prstGeom prst="rect">
            <a:avLst/>
          </a:prstGeom>
          <a:noFill/>
          <a:ln>
            <a:noFill/>
          </a:ln>
        </p:spPr>
      </p:pic>
      <p:pic>
        <p:nvPicPr>
          <p:cNvPr id="432" name="Google Shape;432;p32"/>
          <p:cNvPicPr preferRelativeResize="0"/>
          <p:nvPr/>
        </p:nvPicPr>
        <p:blipFill rotWithShape="1">
          <a:blip r:embed="rId7">
            <a:alphaModFix/>
          </a:blip>
          <a:srcRect b="35296" l="0" r="82466" t="0"/>
          <a:stretch/>
        </p:blipFill>
        <p:spPr>
          <a:xfrm>
            <a:off x="5094688" y="3830566"/>
            <a:ext cx="790425" cy="908559"/>
          </a:xfrm>
          <a:prstGeom prst="rect">
            <a:avLst/>
          </a:prstGeom>
          <a:noFill/>
          <a:ln>
            <a:noFill/>
          </a:ln>
        </p:spPr>
      </p:pic>
      <p:pic>
        <p:nvPicPr>
          <p:cNvPr id="433" name="Google Shape;433;p32"/>
          <p:cNvPicPr preferRelativeResize="0"/>
          <p:nvPr/>
        </p:nvPicPr>
        <p:blipFill>
          <a:blip r:embed="rId8">
            <a:alphaModFix/>
          </a:blip>
          <a:stretch>
            <a:fillRect/>
          </a:stretch>
        </p:blipFill>
        <p:spPr>
          <a:xfrm>
            <a:off x="6554387" y="3766300"/>
            <a:ext cx="870356" cy="914099"/>
          </a:xfrm>
          <a:prstGeom prst="rect">
            <a:avLst/>
          </a:prstGeom>
          <a:noFill/>
          <a:ln>
            <a:noFill/>
          </a:ln>
        </p:spPr>
      </p:pic>
      <p:pic>
        <p:nvPicPr>
          <p:cNvPr id="434" name="Google Shape;434;p32"/>
          <p:cNvPicPr preferRelativeResize="0"/>
          <p:nvPr/>
        </p:nvPicPr>
        <p:blipFill>
          <a:blip r:embed="rId9">
            <a:alphaModFix/>
          </a:blip>
          <a:stretch>
            <a:fillRect/>
          </a:stretch>
        </p:blipFill>
        <p:spPr>
          <a:xfrm>
            <a:off x="7905450" y="3740849"/>
            <a:ext cx="965025" cy="965025"/>
          </a:xfrm>
          <a:prstGeom prst="rect">
            <a:avLst/>
          </a:prstGeom>
          <a:noFill/>
          <a:ln>
            <a:noFill/>
          </a:ln>
        </p:spPr>
      </p:pic>
      <p:sp>
        <p:nvSpPr>
          <p:cNvPr id="435" name="Google Shape;43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6" name="Google Shape;43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Keeping your system up-to-date</a:t>
            </a:r>
            <a:endParaRPr sz="3000"/>
          </a:p>
        </p:txBody>
      </p:sp>
      <p:sp>
        <p:nvSpPr>
          <p:cNvPr id="437" name="Google Shape;437;p32"/>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txBox="1"/>
          <p:nvPr>
            <p:ph type="title"/>
          </p:nvPr>
        </p:nvSpPr>
        <p:spPr>
          <a:xfrm>
            <a:off x="1263150" y="388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Don’t forget to update…</a:t>
            </a:r>
            <a:endParaRPr sz="3000"/>
          </a:p>
          <a:p>
            <a:pPr indent="0" lvl="0" marL="0" rtl="0" algn="l">
              <a:spcBef>
                <a:spcPts val="0"/>
              </a:spcBef>
              <a:spcAft>
                <a:spcPts val="0"/>
              </a:spcAft>
              <a:buNone/>
            </a:pPr>
            <a:r>
              <a:t/>
            </a:r>
            <a:endParaRPr sz="3000"/>
          </a:p>
        </p:txBody>
      </p:sp>
      <p:sp>
        <p:nvSpPr>
          <p:cNvPr id="443" name="Google Shape;443;p33"/>
          <p:cNvSpPr txBox="1"/>
          <p:nvPr/>
        </p:nvSpPr>
        <p:spPr>
          <a:xfrm>
            <a:off x="1297500" y="1532925"/>
            <a:ext cx="6796500" cy="31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444" name="Google Shape;444;p33"/>
          <p:cNvSpPr txBox="1"/>
          <p:nvPr/>
        </p:nvSpPr>
        <p:spPr>
          <a:xfrm>
            <a:off x="1263150" y="1049075"/>
            <a:ext cx="6535800" cy="323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Browser - your portal to the internet</a:t>
            </a:r>
            <a:endParaRPr sz="2000">
              <a:solidFill>
                <a:schemeClr val="lt1"/>
              </a:solidFill>
              <a:latin typeface="Lato"/>
              <a:ea typeface="Lato"/>
              <a:cs typeface="Lato"/>
              <a:sym typeface="Lato"/>
            </a:endParaRPr>
          </a:p>
          <a:p>
            <a:pPr indent="-355600" lvl="1" marL="9144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Chrome, Firefox, Edge, Safari, Brave, etc.</a:t>
            </a:r>
            <a:endParaRPr sz="2000">
              <a:solidFill>
                <a:schemeClr val="lt1"/>
              </a:solidFill>
              <a:latin typeface="Lato"/>
              <a:ea typeface="Lato"/>
              <a:cs typeface="Lato"/>
              <a:sym typeface="Lato"/>
            </a:endParaRPr>
          </a:p>
          <a:p>
            <a:pPr indent="-355600" lvl="1" marL="914400" rtl="0" algn="l">
              <a:spcBef>
                <a:spcPts val="0"/>
              </a:spcBef>
              <a:spcAft>
                <a:spcPts val="0"/>
              </a:spcAft>
              <a:buClr>
                <a:schemeClr val="lt1"/>
              </a:buClr>
              <a:buSzPts val="2000"/>
              <a:buFont typeface="Lato"/>
              <a:buChar char="○"/>
            </a:pPr>
            <a:r>
              <a:rPr lang="en-GB" sz="2000" strike="sngStrike">
                <a:solidFill>
                  <a:schemeClr val="lt1"/>
                </a:solidFill>
                <a:latin typeface="Lato"/>
                <a:ea typeface="Lato"/>
                <a:cs typeface="Lato"/>
                <a:sym typeface="Lato"/>
              </a:rPr>
              <a:t>Internet Explorer</a:t>
            </a:r>
            <a:r>
              <a:rPr lang="en-GB" sz="2000">
                <a:solidFill>
                  <a:schemeClr val="lt1"/>
                </a:solidFill>
                <a:latin typeface="Lato"/>
                <a:ea typeface="Lato"/>
                <a:cs typeface="Lato"/>
                <a:sym typeface="Lato"/>
              </a:rPr>
              <a:t> (Not recommended)</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Mobile devices - cell phones &amp; tablets</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Internet of Things (IoT) - Alexa, Google Home, </a:t>
            </a:r>
            <a:r>
              <a:rPr lang="en-GB" sz="2000">
                <a:solidFill>
                  <a:schemeClr val="lt1"/>
                </a:solidFill>
                <a:latin typeface="Lato"/>
                <a:ea typeface="Lato"/>
                <a:cs typeface="Lato"/>
                <a:sym typeface="Lato"/>
              </a:rPr>
              <a:t>light bulbs,</a:t>
            </a:r>
            <a:r>
              <a:rPr lang="en-GB" sz="2000">
                <a:solidFill>
                  <a:schemeClr val="lt1"/>
                </a:solidFill>
                <a:latin typeface="Lato"/>
                <a:ea typeface="Lato"/>
                <a:cs typeface="Lato"/>
                <a:sym typeface="Lato"/>
              </a:rPr>
              <a:t> thermostats, doorbells, surveillance system, smart locks, pet feeder, </a:t>
            </a:r>
            <a:r>
              <a:rPr lang="en-GB" sz="2000">
                <a:solidFill>
                  <a:schemeClr val="lt1"/>
                </a:solidFill>
                <a:latin typeface="Lato"/>
                <a:ea typeface="Lato"/>
                <a:cs typeface="Lato"/>
                <a:sym typeface="Lato"/>
              </a:rPr>
              <a:t>vacuums</a:t>
            </a:r>
            <a:r>
              <a:rPr lang="en-GB" sz="2000">
                <a:solidFill>
                  <a:schemeClr val="lt1"/>
                </a:solidFill>
                <a:latin typeface="Lato"/>
                <a:ea typeface="Lato"/>
                <a:cs typeface="Lato"/>
                <a:sym typeface="Lato"/>
              </a:rPr>
              <a:t>, health monitors... </a:t>
            </a:r>
            <a:br>
              <a:rPr lang="en-GB" sz="2000">
                <a:solidFill>
                  <a:schemeClr val="lt1"/>
                </a:solidFill>
                <a:latin typeface="Lato"/>
                <a:ea typeface="Lato"/>
                <a:cs typeface="Lato"/>
                <a:sym typeface="Lato"/>
              </a:rPr>
            </a:br>
            <a:r>
              <a:rPr lang="en-GB" sz="2000">
                <a:solidFill>
                  <a:schemeClr val="lt1"/>
                </a:solidFill>
                <a:latin typeface="Lato"/>
                <a:ea typeface="Lato"/>
                <a:cs typeface="Lato"/>
                <a:sym typeface="Lato"/>
              </a:rPr>
              <a:t>This could keep going </a:t>
            </a:r>
            <a:r>
              <a:rPr lang="en-GB" sz="2000" u="sng">
                <a:solidFill>
                  <a:schemeClr val="lt1"/>
                </a:solidFill>
                <a:latin typeface="Lato"/>
                <a:ea typeface="Lato"/>
                <a:cs typeface="Lato"/>
                <a:sym typeface="Lato"/>
              </a:rPr>
              <a:t>forever</a:t>
            </a:r>
            <a:r>
              <a:rPr lang="en-GB" sz="2000">
                <a:solidFill>
                  <a:schemeClr val="lt1"/>
                </a:solidFill>
                <a:latin typeface="Lato"/>
                <a:ea typeface="Lato"/>
                <a:cs typeface="Lato"/>
                <a:sym typeface="Lato"/>
              </a:rPr>
              <a:t>!</a:t>
            </a:r>
            <a:endParaRPr sz="2000">
              <a:solidFill>
                <a:schemeClr val="lt1"/>
              </a:solidFill>
              <a:latin typeface="Lato"/>
              <a:ea typeface="Lato"/>
              <a:cs typeface="Lato"/>
              <a:sym typeface="Lato"/>
            </a:endParaRPr>
          </a:p>
          <a:p>
            <a:pPr indent="0" lvl="0" marL="914400" rtl="0" algn="l">
              <a:spcBef>
                <a:spcPts val="0"/>
              </a:spcBef>
              <a:spcAft>
                <a:spcPts val="0"/>
              </a:spcAft>
              <a:buNone/>
            </a:pPr>
            <a:r>
              <a:t/>
            </a:r>
            <a:endParaRPr sz="2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445" name="Google Shape;445;p33"/>
          <p:cNvPicPr preferRelativeResize="0"/>
          <p:nvPr/>
        </p:nvPicPr>
        <p:blipFill rotWithShape="1">
          <a:blip r:embed="rId3">
            <a:alphaModFix/>
          </a:blip>
          <a:srcRect b="0" l="17700" r="17700" t="0"/>
          <a:stretch/>
        </p:blipFill>
        <p:spPr>
          <a:xfrm rot="10800000">
            <a:off x="6240280" y="3600"/>
            <a:ext cx="2898000" cy="2691600"/>
          </a:xfrm>
          <a:prstGeom prst="rtTriangle">
            <a:avLst/>
          </a:prstGeom>
          <a:noFill/>
          <a:ln>
            <a:noFill/>
          </a:ln>
        </p:spPr>
      </p:pic>
      <p:pic>
        <p:nvPicPr>
          <p:cNvPr id="446" name="Google Shape;446;p33"/>
          <p:cNvPicPr preferRelativeResize="0"/>
          <p:nvPr/>
        </p:nvPicPr>
        <p:blipFill>
          <a:blip r:embed="rId4">
            <a:alphaModFix/>
          </a:blip>
          <a:stretch>
            <a:fillRect/>
          </a:stretch>
        </p:blipFill>
        <p:spPr>
          <a:xfrm>
            <a:off x="452036" y="3807523"/>
            <a:ext cx="848076" cy="848090"/>
          </a:xfrm>
          <a:prstGeom prst="rect">
            <a:avLst/>
          </a:prstGeom>
          <a:noFill/>
          <a:ln>
            <a:noFill/>
          </a:ln>
        </p:spPr>
      </p:pic>
      <p:pic>
        <p:nvPicPr>
          <p:cNvPr id="447" name="Google Shape;447;p33"/>
          <p:cNvPicPr preferRelativeResize="0"/>
          <p:nvPr/>
        </p:nvPicPr>
        <p:blipFill>
          <a:blip r:embed="rId5">
            <a:alphaModFix/>
          </a:blip>
          <a:stretch>
            <a:fillRect/>
          </a:stretch>
        </p:blipFill>
        <p:spPr>
          <a:xfrm>
            <a:off x="1582341" y="3822266"/>
            <a:ext cx="792886" cy="818632"/>
          </a:xfrm>
          <a:prstGeom prst="rect">
            <a:avLst/>
          </a:prstGeom>
          <a:noFill/>
          <a:ln>
            <a:noFill/>
          </a:ln>
        </p:spPr>
      </p:pic>
      <p:pic>
        <p:nvPicPr>
          <p:cNvPr id="448" name="Google Shape;448;p33"/>
          <p:cNvPicPr preferRelativeResize="0"/>
          <p:nvPr/>
        </p:nvPicPr>
        <p:blipFill>
          <a:blip r:embed="rId6">
            <a:alphaModFix/>
          </a:blip>
          <a:stretch>
            <a:fillRect/>
          </a:stretch>
        </p:blipFill>
        <p:spPr>
          <a:xfrm>
            <a:off x="3694750" y="3774525"/>
            <a:ext cx="914100" cy="914100"/>
          </a:xfrm>
          <a:prstGeom prst="rect">
            <a:avLst/>
          </a:prstGeom>
          <a:noFill/>
          <a:ln>
            <a:noFill/>
          </a:ln>
        </p:spPr>
      </p:pic>
      <p:pic>
        <p:nvPicPr>
          <p:cNvPr id="449" name="Google Shape;449;p33"/>
          <p:cNvPicPr preferRelativeResize="0"/>
          <p:nvPr/>
        </p:nvPicPr>
        <p:blipFill>
          <a:blip r:embed="rId7">
            <a:alphaModFix/>
          </a:blip>
          <a:stretch>
            <a:fillRect/>
          </a:stretch>
        </p:blipFill>
        <p:spPr>
          <a:xfrm>
            <a:off x="4891088" y="3762278"/>
            <a:ext cx="792900" cy="938586"/>
          </a:xfrm>
          <a:prstGeom prst="rect">
            <a:avLst/>
          </a:prstGeom>
          <a:noFill/>
          <a:ln>
            <a:noFill/>
          </a:ln>
        </p:spPr>
      </p:pic>
      <p:pic>
        <p:nvPicPr>
          <p:cNvPr id="450" name="Google Shape;450;p33"/>
          <p:cNvPicPr preferRelativeResize="0"/>
          <p:nvPr/>
        </p:nvPicPr>
        <p:blipFill>
          <a:blip r:embed="rId8">
            <a:alphaModFix/>
          </a:blip>
          <a:stretch>
            <a:fillRect/>
          </a:stretch>
        </p:blipFill>
        <p:spPr>
          <a:xfrm>
            <a:off x="5928388" y="3749100"/>
            <a:ext cx="964976" cy="964976"/>
          </a:xfrm>
          <a:prstGeom prst="rect">
            <a:avLst/>
          </a:prstGeom>
          <a:noFill/>
          <a:ln>
            <a:noFill/>
          </a:ln>
        </p:spPr>
      </p:pic>
      <p:pic>
        <p:nvPicPr>
          <p:cNvPr id="451" name="Google Shape;451;p33"/>
          <p:cNvPicPr preferRelativeResize="0"/>
          <p:nvPr/>
        </p:nvPicPr>
        <p:blipFill>
          <a:blip r:embed="rId9">
            <a:alphaModFix/>
          </a:blip>
          <a:stretch>
            <a:fillRect/>
          </a:stretch>
        </p:blipFill>
        <p:spPr>
          <a:xfrm>
            <a:off x="7003513" y="3835138"/>
            <a:ext cx="792900" cy="792900"/>
          </a:xfrm>
          <a:prstGeom prst="rect">
            <a:avLst/>
          </a:prstGeom>
          <a:noFill/>
          <a:ln>
            <a:noFill/>
          </a:ln>
        </p:spPr>
      </p:pic>
      <p:pic>
        <p:nvPicPr>
          <p:cNvPr id="452" name="Google Shape;452;p33"/>
          <p:cNvPicPr preferRelativeResize="0"/>
          <p:nvPr/>
        </p:nvPicPr>
        <p:blipFill>
          <a:blip r:embed="rId10">
            <a:alphaModFix/>
          </a:blip>
          <a:stretch>
            <a:fillRect/>
          </a:stretch>
        </p:blipFill>
        <p:spPr>
          <a:xfrm>
            <a:off x="8091388" y="3807536"/>
            <a:ext cx="848075" cy="848075"/>
          </a:xfrm>
          <a:prstGeom prst="rect">
            <a:avLst/>
          </a:prstGeom>
          <a:noFill/>
          <a:ln>
            <a:noFill/>
          </a:ln>
        </p:spPr>
      </p:pic>
      <p:sp>
        <p:nvSpPr>
          <p:cNvPr id="453" name="Google Shape;45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4" name="Google Shape;454;p33"/>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455" name="Google Shape;455;p33"/>
          <p:cNvPicPr preferRelativeResize="0"/>
          <p:nvPr/>
        </p:nvPicPr>
        <p:blipFill>
          <a:blip r:embed="rId11">
            <a:alphaModFix/>
          </a:blip>
          <a:stretch>
            <a:fillRect/>
          </a:stretch>
        </p:blipFill>
        <p:spPr>
          <a:xfrm>
            <a:off x="2643975" y="3835150"/>
            <a:ext cx="792000" cy="79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34"/>
          <p:cNvPicPr preferRelativeResize="0"/>
          <p:nvPr/>
        </p:nvPicPr>
        <p:blipFill>
          <a:blip r:embed="rId3">
            <a:alphaModFix amt="26000"/>
          </a:blip>
          <a:stretch>
            <a:fillRect/>
          </a:stretch>
        </p:blipFill>
        <p:spPr>
          <a:xfrm>
            <a:off x="2982324" y="862446"/>
            <a:ext cx="3179351" cy="3418657"/>
          </a:xfrm>
          <a:prstGeom prst="rect">
            <a:avLst/>
          </a:prstGeom>
          <a:noFill/>
          <a:ln>
            <a:noFill/>
          </a:ln>
        </p:spPr>
      </p:pic>
      <p:sp>
        <p:nvSpPr>
          <p:cNvPr id="461" name="Google Shape;46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2" name="Google Shape;462;p34"/>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463" name="Google Shape;463;p34"/>
          <p:cNvSpPr txBox="1"/>
          <p:nvPr>
            <p:ph type="title"/>
          </p:nvPr>
        </p:nvSpPr>
        <p:spPr>
          <a:xfrm>
            <a:off x="706200" y="930600"/>
            <a:ext cx="7731600" cy="32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800"/>
              <a:t>Worksheet #2</a:t>
            </a:r>
            <a:br>
              <a:rPr b="1" lang="en-GB" sz="4800"/>
            </a:br>
            <a:r>
              <a:rPr b="1" i="1" lang="en-GB" sz="4800"/>
              <a:t>What’s on your network?</a:t>
            </a:r>
            <a:br>
              <a:rPr b="1" i="1" lang="en-GB" sz="4800"/>
            </a:br>
            <a:br>
              <a:rPr lang="en-GB"/>
            </a:br>
            <a:r>
              <a:rPr b="1" lang="en-GB"/>
              <a:t>https://www.treetopsecurity.com/CAT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35"/>
          <p:cNvPicPr preferRelativeResize="0"/>
          <p:nvPr/>
        </p:nvPicPr>
        <p:blipFill>
          <a:blip r:embed="rId3">
            <a:alphaModFix amt="23000"/>
          </a:blip>
          <a:stretch>
            <a:fillRect/>
          </a:stretch>
        </p:blipFill>
        <p:spPr>
          <a:xfrm>
            <a:off x="2603897" y="0"/>
            <a:ext cx="3936206" cy="5143500"/>
          </a:xfrm>
          <a:prstGeom prst="rect">
            <a:avLst/>
          </a:prstGeom>
          <a:noFill/>
          <a:ln>
            <a:noFill/>
          </a:ln>
        </p:spPr>
      </p:pic>
      <p:sp>
        <p:nvSpPr>
          <p:cNvPr id="469" name="Google Shape;469;p35"/>
          <p:cNvSpPr txBox="1"/>
          <p:nvPr>
            <p:ph type="title"/>
          </p:nvPr>
        </p:nvSpPr>
        <p:spPr>
          <a:xfrm>
            <a:off x="1401163" y="1340100"/>
            <a:ext cx="6341700" cy="24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All </a:t>
            </a:r>
            <a:endParaRPr b="1" sz="4800"/>
          </a:p>
          <a:p>
            <a:pPr indent="0" lvl="0" marL="0" rtl="0" algn="ctr">
              <a:spcBef>
                <a:spcPts val="0"/>
              </a:spcBef>
              <a:spcAft>
                <a:spcPts val="0"/>
              </a:spcAft>
              <a:buNone/>
            </a:pPr>
            <a:r>
              <a:rPr b="1" lang="en-GB" sz="4800"/>
              <a:t>About </a:t>
            </a:r>
            <a:endParaRPr b="1" sz="4800"/>
          </a:p>
          <a:p>
            <a:pPr indent="0" lvl="0" marL="0" rtl="0" algn="ctr">
              <a:spcBef>
                <a:spcPts val="0"/>
              </a:spcBef>
              <a:spcAft>
                <a:spcPts val="0"/>
              </a:spcAft>
              <a:buNone/>
            </a:pPr>
            <a:r>
              <a:rPr b="1" lang="en-GB" sz="4800"/>
              <a:t>Passwords</a:t>
            </a:r>
            <a:endParaRPr b="1" sz="4800"/>
          </a:p>
        </p:txBody>
      </p:sp>
      <p:sp>
        <p:nvSpPr>
          <p:cNvPr id="470" name="Google Shape;47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1" name="Google Shape;471;p35"/>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18"/>
          <p:cNvSpPr txBox="1"/>
          <p:nvPr>
            <p:ph idx="1" type="subTitle"/>
          </p:nvPr>
        </p:nvSpPr>
        <p:spPr>
          <a:xfrm>
            <a:off x="870575" y="4028287"/>
            <a:ext cx="3470700" cy="5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39B54A"/>
                </a:solidFill>
              </a:rPr>
              <a:t>www.treetopsecurity.com</a:t>
            </a:r>
            <a:endParaRPr b="1" sz="1200">
              <a:solidFill>
                <a:srgbClr val="39B54A"/>
              </a:solidFill>
            </a:endParaRPr>
          </a:p>
          <a:p>
            <a:pPr indent="0" lvl="0" marL="0" rtl="0" algn="ctr">
              <a:lnSpc>
                <a:spcPct val="90000"/>
              </a:lnSpc>
              <a:spcBef>
                <a:spcPts val="1600"/>
              </a:spcBef>
              <a:spcAft>
                <a:spcPts val="0"/>
              </a:spcAft>
              <a:buNone/>
            </a:pPr>
            <a:r>
              <a:t/>
            </a:r>
            <a:endParaRPr b="1" sz="1200">
              <a:solidFill>
                <a:srgbClr val="39B54A"/>
              </a:solidFill>
            </a:endParaRPr>
          </a:p>
        </p:txBody>
      </p:sp>
      <p:pic>
        <p:nvPicPr>
          <p:cNvPr id="243" name="Google Shape;243;p18"/>
          <p:cNvPicPr preferRelativeResize="0"/>
          <p:nvPr/>
        </p:nvPicPr>
        <p:blipFill>
          <a:blip r:embed="rId3">
            <a:alphaModFix/>
          </a:blip>
          <a:stretch>
            <a:fillRect/>
          </a:stretch>
        </p:blipFill>
        <p:spPr>
          <a:xfrm>
            <a:off x="663674" y="3490040"/>
            <a:ext cx="3132407" cy="854679"/>
          </a:xfrm>
          <a:prstGeom prst="rect">
            <a:avLst/>
          </a:prstGeom>
          <a:noFill/>
          <a:ln>
            <a:noFill/>
          </a:ln>
        </p:spPr>
      </p:pic>
      <p:sp>
        <p:nvSpPr>
          <p:cNvPr id="244" name="Google Shape;244;p18"/>
          <p:cNvSpPr txBox="1"/>
          <p:nvPr>
            <p:ph idx="1" type="subTitle"/>
          </p:nvPr>
        </p:nvSpPr>
        <p:spPr>
          <a:xfrm>
            <a:off x="578800" y="3314387"/>
            <a:ext cx="3470700" cy="36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t>CONTENT BY</a:t>
            </a:r>
            <a:endParaRPr b="1" sz="1200"/>
          </a:p>
        </p:txBody>
      </p:sp>
      <p:sp>
        <p:nvSpPr>
          <p:cNvPr id="245" name="Google Shape;24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6" name="Google Shape;246;p18"/>
          <p:cNvSpPr txBox="1"/>
          <p:nvPr>
            <p:ph idx="1" type="subTitle"/>
          </p:nvPr>
        </p:nvSpPr>
        <p:spPr>
          <a:xfrm>
            <a:off x="5439750" y="3604837"/>
            <a:ext cx="3303000" cy="696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solidFill>
                  <a:srgbClr val="39B54A"/>
                </a:solidFill>
              </a:rPr>
              <a:t>DALLAS HASELHORST</a:t>
            </a:r>
            <a:br>
              <a:rPr b="1" lang="en-GB" sz="1200">
                <a:solidFill>
                  <a:srgbClr val="39B54A"/>
                </a:solidFill>
              </a:rPr>
            </a:br>
            <a:r>
              <a:rPr b="1" lang="en-GB" sz="1200">
                <a:solidFill>
                  <a:srgbClr val="39B54A"/>
                </a:solidFill>
              </a:rPr>
              <a:t>FOUNDER/PRINCIPAL, TREETOP SECURITY</a:t>
            </a:r>
            <a:br>
              <a:rPr b="1" lang="en-GB" sz="1200">
                <a:solidFill>
                  <a:srgbClr val="39B54A"/>
                </a:solidFill>
              </a:rPr>
            </a:br>
            <a:r>
              <a:rPr b="1" lang="en-GB" sz="1200">
                <a:solidFill>
                  <a:srgbClr val="39B54A"/>
                </a:solidFill>
              </a:rPr>
              <a:t>GSE #231, MSISE, CISSP, SANS/GIAC(X10)</a:t>
            </a:r>
            <a:endParaRPr b="1" sz="1200">
              <a:solidFill>
                <a:srgbClr val="39B54A"/>
              </a:solidFill>
            </a:endParaRPr>
          </a:p>
        </p:txBody>
      </p:sp>
      <p:sp>
        <p:nvSpPr>
          <p:cNvPr id="247" name="Google Shape;247;p18"/>
          <p:cNvSpPr txBox="1"/>
          <p:nvPr/>
        </p:nvSpPr>
        <p:spPr>
          <a:xfrm>
            <a:off x="317375" y="4248987"/>
            <a:ext cx="4023900" cy="450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lang="en-GB" sz="1100">
                <a:solidFill>
                  <a:schemeClr val="lt1"/>
                </a:solidFill>
                <a:latin typeface="Lato"/>
                <a:ea typeface="Lato"/>
                <a:cs typeface="Lato"/>
                <a:sym typeface="Lato"/>
              </a:rPr>
              <a:t>From the makers of Peak. </a:t>
            </a:r>
            <a:r>
              <a:rPr lang="en-GB" sz="1100">
                <a:solidFill>
                  <a:schemeClr val="lt1"/>
                </a:solidFill>
                <a:latin typeface="Lato"/>
                <a:ea typeface="Lato"/>
                <a:cs typeface="Lato"/>
                <a:sym typeface="Lato"/>
              </a:rPr>
              <a:t>The only comprehensive </a:t>
            </a:r>
            <a:r>
              <a:rPr lang="en-GB" sz="1100" u="sng">
                <a:solidFill>
                  <a:schemeClr val="lt1"/>
                </a:solidFill>
                <a:latin typeface="Lato"/>
                <a:ea typeface="Lato"/>
                <a:cs typeface="Lato"/>
                <a:sym typeface="Lato"/>
              </a:rPr>
              <a:t>and</a:t>
            </a:r>
            <a:r>
              <a:rPr lang="en-GB" sz="1100">
                <a:solidFill>
                  <a:schemeClr val="lt1"/>
                </a:solidFill>
                <a:latin typeface="Lato"/>
                <a:ea typeface="Lato"/>
                <a:cs typeface="Lato"/>
                <a:sym typeface="Lato"/>
              </a:rPr>
              <a:t> affordable cybersecurity platform for small businesses.</a:t>
            </a:r>
            <a:endParaRPr b="1" sz="1100">
              <a:solidFill>
                <a:srgbClr val="39B54A"/>
              </a:solidFill>
              <a:latin typeface="Lato"/>
              <a:ea typeface="Lato"/>
              <a:cs typeface="Lato"/>
              <a:sym typeface="Lato"/>
            </a:endParaRPr>
          </a:p>
          <a:p>
            <a:pPr indent="0" lvl="0" marL="0" rtl="0" algn="ctr">
              <a:lnSpc>
                <a:spcPct val="90000"/>
              </a:lnSpc>
              <a:spcBef>
                <a:spcPts val="500"/>
              </a:spcBef>
              <a:spcAft>
                <a:spcPts val="0"/>
              </a:spcAft>
              <a:buNone/>
            </a:pPr>
            <a:r>
              <a:t/>
            </a:r>
            <a:endParaRPr sz="1100">
              <a:solidFill>
                <a:schemeClr val="lt1"/>
              </a:solidFill>
              <a:latin typeface="Lato"/>
              <a:ea typeface="Lato"/>
              <a:cs typeface="Lato"/>
              <a:sym typeface="Lato"/>
            </a:endParaRPr>
          </a:p>
        </p:txBody>
      </p:sp>
      <p:sp>
        <p:nvSpPr>
          <p:cNvPr id="248" name="Google Shape;248;p18"/>
          <p:cNvSpPr txBox="1"/>
          <p:nvPr>
            <p:ph idx="1" type="subTitle"/>
          </p:nvPr>
        </p:nvSpPr>
        <p:spPr>
          <a:xfrm>
            <a:off x="5355900" y="3314374"/>
            <a:ext cx="3470700" cy="36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200"/>
              <a:t>PRESENTED BY</a:t>
            </a:r>
            <a:endParaRPr b="1" sz="1200"/>
          </a:p>
        </p:txBody>
      </p:sp>
      <p:sp>
        <p:nvSpPr>
          <p:cNvPr id="249" name="Google Shape;249;p18"/>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250" name="Google Shape;250;p18"/>
          <p:cNvSpPr txBox="1"/>
          <p:nvPr>
            <p:ph type="ctrTitle"/>
          </p:nvPr>
        </p:nvSpPr>
        <p:spPr>
          <a:xfrm>
            <a:off x="2986800" y="1375400"/>
            <a:ext cx="4905900" cy="119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4800">
                <a:latin typeface="Lato"/>
                <a:ea typeface="Lato"/>
                <a:cs typeface="Lato"/>
                <a:sym typeface="Lato"/>
              </a:rPr>
              <a:t>Cybersecurity </a:t>
            </a:r>
            <a:r>
              <a:rPr lang="en-GB" sz="4500">
                <a:latin typeface="Lato"/>
                <a:ea typeface="Lato"/>
                <a:cs typeface="Lato"/>
                <a:sym typeface="Lato"/>
              </a:rPr>
              <a:t>  </a:t>
            </a:r>
            <a:endParaRPr sz="4500">
              <a:latin typeface="Lato"/>
              <a:ea typeface="Lato"/>
              <a:cs typeface="Lato"/>
              <a:sym typeface="Lato"/>
            </a:endParaRPr>
          </a:p>
          <a:p>
            <a:pPr indent="0" lvl="0" marL="0" rtl="0" algn="l">
              <a:lnSpc>
                <a:spcPct val="80000"/>
              </a:lnSpc>
              <a:spcBef>
                <a:spcPts val="0"/>
              </a:spcBef>
              <a:spcAft>
                <a:spcPts val="0"/>
              </a:spcAft>
              <a:buNone/>
            </a:pPr>
            <a:r>
              <a:rPr lang="en-GB" sz="4800">
                <a:latin typeface="Lato"/>
                <a:ea typeface="Lato"/>
                <a:cs typeface="Lato"/>
                <a:sym typeface="Lato"/>
              </a:rPr>
              <a:t>Awareness</a:t>
            </a:r>
            <a:endParaRPr sz="2200">
              <a:latin typeface="Lato"/>
              <a:ea typeface="Lato"/>
              <a:cs typeface="Lato"/>
              <a:sym typeface="Lato"/>
            </a:endParaRPr>
          </a:p>
        </p:txBody>
      </p:sp>
      <p:sp>
        <p:nvSpPr>
          <p:cNvPr id="251" name="Google Shape;251;p18"/>
          <p:cNvSpPr txBox="1"/>
          <p:nvPr>
            <p:ph type="ctrTitle"/>
          </p:nvPr>
        </p:nvSpPr>
        <p:spPr>
          <a:xfrm>
            <a:off x="2986800" y="2591900"/>
            <a:ext cx="4905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Lato"/>
                <a:ea typeface="Lato"/>
                <a:cs typeface="Lato"/>
                <a:sym typeface="Lato"/>
              </a:rPr>
              <a:t>Tips To Protect You And Your Data</a:t>
            </a:r>
            <a:endParaRPr sz="2200">
              <a:latin typeface="Lato"/>
              <a:ea typeface="Lato"/>
              <a:cs typeface="Lato"/>
              <a:sym typeface="Lato"/>
            </a:endParaRPr>
          </a:p>
        </p:txBody>
      </p:sp>
      <p:sp>
        <p:nvSpPr>
          <p:cNvPr id="252" name="Google Shape;252;p18"/>
          <p:cNvSpPr/>
          <p:nvPr/>
        </p:nvSpPr>
        <p:spPr>
          <a:xfrm rot="780007">
            <a:off x="2069100" y="1958818"/>
            <a:ext cx="5005804" cy="12258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Example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36"/>
          <p:cNvPicPr preferRelativeResize="0"/>
          <p:nvPr/>
        </p:nvPicPr>
        <p:blipFill rotWithShape="1">
          <a:blip r:embed="rId3">
            <a:alphaModFix/>
          </a:blip>
          <a:srcRect b="2838" l="0" r="0" t="952"/>
          <a:stretch/>
        </p:blipFill>
        <p:spPr>
          <a:xfrm>
            <a:off x="1835675" y="370650"/>
            <a:ext cx="5472649" cy="4402200"/>
          </a:xfrm>
          <a:prstGeom prst="rect">
            <a:avLst/>
          </a:prstGeom>
          <a:noFill/>
          <a:ln>
            <a:noFill/>
          </a:ln>
        </p:spPr>
      </p:pic>
      <p:sp>
        <p:nvSpPr>
          <p:cNvPr id="477" name="Google Shape;47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8" name="Google Shape;478;p36"/>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type="title"/>
          </p:nvPr>
        </p:nvSpPr>
        <p:spPr>
          <a:xfrm>
            <a:off x="1156900" y="165150"/>
            <a:ext cx="7131900" cy="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Managing Passwords</a:t>
            </a:r>
            <a:endParaRPr sz="3000"/>
          </a:p>
        </p:txBody>
      </p:sp>
      <p:pic>
        <p:nvPicPr>
          <p:cNvPr id="484" name="Google Shape;484;p37"/>
          <p:cNvPicPr preferRelativeResize="0"/>
          <p:nvPr/>
        </p:nvPicPr>
        <p:blipFill rotWithShape="1">
          <a:blip r:embed="rId3">
            <a:alphaModFix/>
          </a:blip>
          <a:srcRect b="0" l="15874" r="0" t="0"/>
          <a:stretch/>
        </p:blipFill>
        <p:spPr>
          <a:xfrm>
            <a:off x="6677347" y="933462"/>
            <a:ext cx="2205903" cy="1777162"/>
          </a:xfrm>
          <a:prstGeom prst="rect">
            <a:avLst/>
          </a:prstGeom>
          <a:noFill/>
          <a:ln>
            <a:noFill/>
          </a:ln>
        </p:spPr>
      </p:pic>
      <p:pic>
        <p:nvPicPr>
          <p:cNvPr id="485" name="Google Shape;485;p37"/>
          <p:cNvPicPr preferRelativeResize="0"/>
          <p:nvPr/>
        </p:nvPicPr>
        <p:blipFill>
          <a:blip r:embed="rId4">
            <a:alphaModFix/>
          </a:blip>
          <a:stretch>
            <a:fillRect/>
          </a:stretch>
        </p:blipFill>
        <p:spPr>
          <a:xfrm>
            <a:off x="7809651" y="2902550"/>
            <a:ext cx="756501" cy="756501"/>
          </a:xfrm>
          <a:prstGeom prst="rect">
            <a:avLst/>
          </a:prstGeom>
          <a:noFill/>
          <a:ln>
            <a:noFill/>
          </a:ln>
        </p:spPr>
      </p:pic>
      <p:pic>
        <p:nvPicPr>
          <p:cNvPr id="486" name="Google Shape;486;p37"/>
          <p:cNvPicPr preferRelativeResize="0"/>
          <p:nvPr/>
        </p:nvPicPr>
        <p:blipFill>
          <a:blip r:embed="rId5">
            <a:alphaModFix/>
          </a:blip>
          <a:stretch>
            <a:fillRect/>
          </a:stretch>
        </p:blipFill>
        <p:spPr>
          <a:xfrm>
            <a:off x="7809650" y="3685450"/>
            <a:ext cx="756492" cy="756471"/>
          </a:xfrm>
          <a:prstGeom prst="rect">
            <a:avLst/>
          </a:prstGeom>
          <a:noFill/>
          <a:ln>
            <a:noFill/>
          </a:ln>
        </p:spPr>
      </p:pic>
      <p:pic>
        <p:nvPicPr>
          <p:cNvPr id="487" name="Google Shape;487;p37"/>
          <p:cNvPicPr preferRelativeResize="0"/>
          <p:nvPr/>
        </p:nvPicPr>
        <p:blipFill>
          <a:blip r:embed="rId6">
            <a:alphaModFix/>
          </a:blip>
          <a:stretch>
            <a:fillRect/>
          </a:stretch>
        </p:blipFill>
        <p:spPr>
          <a:xfrm>
            <a:off x="6994450" y="3656100"/>
            <a:ext cx="815200" cy="815174"/>
          </a:xfrm>
          <a:prstGeom prst="rect">
            <a:avLst/>
          </a:prstGeom>
          <a:noFill/>
          <a:ln>
            <a:noFill/>
          </a:ln>
        </p:spPr>
      </p:pic>
      <p:sp>
        <p:nvSpPr>
          <p:cNvPr id="488" name="Google Shape;48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9" name="Google Shape;489;p3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490" name="Google Shape;490;p37"/>
          <p:cNvPicPr preferRelativeResize="0"/>
          <p:nvPr/>
        </p:nvPicPr>
        <p:blipFill>
          <a:blip r:embed="rId7">
            <a:alphaModFix/>
          </a:blip>
          <a:stretch>
            <a:fillRect/>
          </a:stretch>
        </p:blipFill>
        <p:spPr>
          <a:xfrm>
            <a:off x="7023800" y="2902575"/>
            <a:ext cx="756500" cy="756475"/>
          </a:xfrm>
          <a:prstGeom prst="rect">
            <a:avLst/>
          </a:prstGeom>
          <a:noFill/>
          <a:ln>
            <a:noFill/>
          </a:ln>
        </p:spPr>
      </p:pic>
      <p:sp>
        <p:nvSpPr>
          <p:cNvPr id="491" name="Google Shape;491;p37"/>
          <p:cNvSpPr txBox="1"/>
          <p:nvPr/>
        </p:nvSpPr>
        <p:spPr>
          <a:xfrm>
            <a:off x="1058500" y="746494"/>
            <a:ext cx="6047400" cy="39432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Keep your passwords in a </a:t>
            </a:r>
            <a:r>
              <a:rPr lang="en-GB" sz="1900" u="sng">
                <a:solidFill>
                  <a:srgbClr val="FFFFFF"/>
                </a:solidFill>
                <a:latin typeface="Lato"/>
                <a:ea typeface="Lato"/>
                <a:cs typeface="Lato"/>
                <a:sym typeface="Lato"/>
              </a:rPr>
              <a:t>secure</a:t>
            </a:r>
            <a:r>
              <a:rPr lang="en-GB" sz="1900">
                <a:solidFill>
                  <a:srgbClr val="FFFFFF"/>
                </a:solidFill>
                <a:latin typeface="Lato"/>
                <a:ea typeface="Lato"/>
                <a:cs typeface="Lato"/>
                <a:sym typeface="Lato"/>
              </a:rPr>
              <a:t> location</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Do NOT use paper or sticky notes  </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Do NOT store passwords in clear-text on </a:t>
            </a:r>
            <a:br>
              <a:rPr lang="en-GB" sz="1900">
                <a:solidFill>
                  <a:srgbClr val="FFFFFF"/>
                </a:solidFill>
                <a:latin typeface="Lato"/>
                <a:ea typeface="Lato"/>
                <a:cs typeface="Lato"/>
                <a:sym typeface="Lato"/>
              </a:rPr>
            </a:br>
            <a:r>
              <a:rPr lang="en-GB" sz="1900">
                <a:solidFill>
                  <a:srgbClr val="FFFFFF"/>
                </a:solidFill>
                <a:latin typeface="Lato"/>
                <a:ea typeface="Lato"/>
                <a:cs typeface="Lato"/>
                <a:sym typeface="Lato"/>
              </a:rPr>
              <a:t>your computer - Word, Excel, etc. </a:t>
            </a:r>
            <a:endParaRPr sz="1900">
              <a:solidFill>
                <a:srgbClr val="FFFFFF"/>
              </a:solidFill>
              <a:latin typeface="Lato"/>
              <a:ea typeface="Lato"/>
              <a:cs typeface="Lato"/>
              <a:sym typeface="Lato"/>
            </a:endParaRPr>
          </a:p>
          <a:p>
            <a:pPr indent="-349250" lvl="0" marL="4572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Utilize a password manager (aka vault)</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b="1" lang="en-GB" sz="1900">
                <a:solidFill>
                  <a:srgbClr val="FFFFFF"/>
                </a:solidFill>
                <a:latin typeface="Lato"/>
                <a:ea typeface="Lato"/>
                <a:cs typeface="Lato"/>
                <a:sym typeface="Lato"/>
              </a:rPr>
              <a:t>Bitwarden</a:t>
            </a:r>
            <a:endParaRPr b="1"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Chrome?</a:t>
            </a:r>
            <a:endParaRPr sz="1900">
              <a:solidFill>
                <a:srgbClr val="FFFFFF"/>
              </a:solidFill>
              <a:latin typeface="Lato"/>
              <a:ea typeface="Lato"/>
              <a:cs typeface="Lato"/>
              <a:sym typeface="Lato"/>
            </a:endParaRPr>
          </a:p>
          <a:p>
            <a:pPr indent="-349250" lvl="0" marL="4572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Benefits of a password manager </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One strong password to access them all</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Passwords are stored securely</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Auto-fill username/password on websites</a:t>
            </a:r>
            <a:endParaRPr sz="1900">
              <a:solidFill>
                <a:srgbClr val="FFFFFF"/>
              </a:solidFill>
              <a:latin typeface="Lato"/>
              <a:ea typeface="Lato"/>
              <a:cs typeface="Lato"/>
              <a:sym typeface="Lato"/>
            </a:endParaRPr>
          </a:p>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Sync between desktop, laptop, and mobile</a:t>
            </a:r>
            <a:endParaRPr sz="19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2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rgbClr val="FFFFFF"/>
              </a:solidFill>
              <a:latin typeface="Lato"/>
              <a:ea typeface="Lato"/>
              <a:cs typeface="Lato"/>
              <a:sym typeface="Lato"/>
            </a:endParaRPr>
          </a:p>
        </p:txBody>
      </p:sp>
      <p:sp>
        <p:nvSpPr>
          <p:cNvPr id="492" name="Google Shape;492;p37"/>
          <p:cNvSpPr txBox="1"/>
          <p:nvPr/>
        </p:nvSpPr>
        <p:spPr>
          <a:xfrm>
            <a:off x="2766000" y="2419698"/>
            <a:ext cx="2152200" cy="580800"/>
          </a:xfrm>
          <a:prstGeom prst="rect">
            <a:avLst/>
          </a:prstGeom>
          <a:noFill/>
          <a:ln>
            <a:noFill/>
          </a:ln>
        </p:spPr>
        <p:txBody>
          <a:bodyPr anchorCtr="0" anchor="t" bIns="91425" lIns="91425" spcFirstLastPara="1" rIns="91425" wrap="square" tIns="91425">
            <a:noAutofit/>
          </a:bodyPr>
          <a:lstStyle/>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KeePass</a:t>
            </a:r>
            <a:endParaRPr sz="1900"/>
          </a:p>
        </p:txBody>
      </p:sp>
      <p:sp>
        <p:nvSpPr>
          <p:cNvPr id="493" name="Google Shape;493;p37"/>
          <p:cNvSpPr txBox="1"/>
          <p:nvPr/>
        </p:nvSpPr>
        <p:spPr>
          <a:xfrm>
            <a:off x="4257125" y="2419698"/>
            <a:ext cx="2590200" cy="489000"/>
          </a:xfrm>
          <a:prstGeom prst="rect">
            <a:avLst/>
          </a:prstGeom>
          <a:noFill/>
          <a:ln>
            <a:noFill/>
          </a:ln>
        </p:spPr>
        <p:txBody>
          <a:bodyPr anchorCtr="0" anchor="t" bIns="91425" lIns="91425" spcFirstLastPara="1" rIns="91425" wrap="square" tIns="91425">
            <a:noAutofit/>
          </a:bodyPr>
          <a:lstStyle/>
          <a:p>
            <a:pPr indent="-349250" lvl="1" marL="914400" rtl="0" algn="l">
              <a:lnSpc>
                <a:spcPct val="115000"/>
              </a:lnSpc>
              <a:spcBef>
                <a:spcPts val="0"/>
              </a:spcBef>
              <a:spcAft>
                <a:spcPts val="0"/>
              </a:spcAft>
              <a:buClr>
                <a:srgbClr val="FFFFFF"/>
              </a:buClr>
              <a:buSzPts val="1900"/>
              <a:buFont typeface="Lato"/>
              <a:buChar char="○"/>
            </a:pPr>
            <a:r>
              <a:rPr lang="en-GB" sz="1900" strike="sngStrike">
                <a:solidFill>
                  <a:srgbClr val="FFFFFF"/>
                </a:solidFill>
                <a:latin typeface="Lato"/>
                <a:ea typeface="Lato"/>
                <a:cs typeface="Lato"/>
                <a:sym typeface="Lato"/>
              </a:rPr>
              <a:t>LastPass</a:t>
            </a:r>
            <a:endParaRPr sz="1900" strike="sngStrike"/>
          </a:p>
        </p:txBody>
      </p:sp>
      <p:sp>
        <p:nvSpPr>
          <p:cNvPr id="494" name="Google Shape;494;p37"/>
          <p:cNvSpPr txBox="1"/>
          <p:nvPr/>
        </p:nvSpPr>
        <p:spPr>
          <a:xfrm>
            <a:off x="2770902" y="2731744"/>
            <a:ext cx="3078000" cy="580800"/>
          </a:xfrm>
          <a:prstGeom prst="rect">
            <a:avLst/>
          </a:prstGeom>
          <a:noFill/>
          <a:ln>
            <a:noFill/>
          </a:ln>
        </p:spPr>
        <p:txBody>
          <a:bodyPr anchorCtr="0" anchor="t" bIns="91425" lIns="91425" spcFirstLastPara="1" rIns="91425" wrap="square" tIns="91425">
            <a:noAutofit/>
          </a:bodyPr>
          <a:lstStyle/>
          <a:p>
            <a:pPr indent="-349250" lvl="1" marL="9144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Apple Keychain?</a:t>
            </a:r>
            <a:endParaRPr sz="1900"/>
          </a:p>
        </p:txBody>
      </p:sp>
      <p:sp>
        <p:nvSpPr>
          <p:cNvPr id="495" name="Google Shape;495;p37"/>
          <p:cNvSpPr txBox="1"/>
          <p:nvPr/>
        </p:nvSpPr>
        <p:spPr>
          <a:xfrm>
            <a:off x="7895986" y="3652850"/>
            <a:ext cx="548700" cy="7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200">
                <a:latin typeface="Lato"/>
                <a:ea typeface="Lato"/>
                <a:cs typeface="Lato"/>
                <a:sym typeface="Lato"/>
              </a:rPr>
              <a:t>X</a:t>
            </a:r>
            <a:endParaRPr b="1" sz="42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p:nvPr/>
        </p:nvSpPr>
        <p:spPr>
          <a:xfrm>
            <a:off x="6442425" y="2337625"/>
            <a:ext cx="2268900" cy="777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38"/>
          <p:cNvSpPr txBox="1"/>
          <p:nvPr>
            <p:ph type="title"/>
          </p:nvPr>
        </p:nvSpPr>
        <p:spPr>
          <a:xfrm>
            <a:off x="1082875" y="3345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3000"/>
              <a:t>Password Tips</a:t>
            </a:r>
            <a:endParaRPr sz="3000"/>
          </a:p>
        </p:txBody>
      </p:sp>
      <p:sp>
        <p:nvSpPr>
          <p:cNvPr id="502" name="Google Shape;502;p38"/>
          <p:cNvSpPr txBox="1"/>
          <p:nvPr>
            <p:ph idx="1" type="body"/>
          </p:nvPr>
        </p:nvSpPr>
        <p:spPr>
          <a:xfrm>
            <a:off x="926175" y="892850"/>
            <a:ext cx="7222800" cy="2124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GB" sz="2000">
                <a:solidFill>
                  <a:srgbClr val="FFFFFF"/>
                </a:solidFill>
              </a:rPr>
              <a:t>Avoid using items that can be associated with you </a:t>
            </a:r>
            <a:endParaRPr sz="2000">
              <a:solidFill>
                <a:srgbClr val="FFFFFF"/>
              </a:solidFill>
            </a:endParaRPr>
          </a:p>
          <a:p>
            <a:pPr indent="-355600" lvl="1" marL="914400" rtl="0" algn="l">
              <a:spcBef>
                <a:spcPts val="0"/>
              </a:spcBef>
              <a:spcAft>
                <a:spcPts val="0"/>
              </a:spcAft>
              <a:buClr>
                <a:srgbClr val="FFFFFF"/>
              </a:buClr>
              <a:buSzPts val="2000"/>
              <a:buChar char="○"/>
            </a:pPr>
            <a:r>
              <a:rPr lang="en-GB" sz="2000">
                <a:solidFill>
                  <a:srgbClr val="FFFFFF"/>
                </a:solidFill>
              </a:rPr>
              <a:t>Address </a:t>
            </a:r>
            <a:endParaRPr sz="2000">
              <a:solidFill>
                <a:srgbClr val="FFFFFF"/>
              </a:solidFill>
            </a:endParaRPr>
          </a:p>
          <a:p>
            <a:pPr indent="-355600" lvl="1" marL="914400" rtl="0" algn="l">
              <a:spcBef>
                <a:spcPts val="0"/>
              </a:spcBef>
              <a:spcAft>
                <a:spcPts val="0"/>
              </a:spcAft>
              <a:buClr>
                <a:srgbClr val="FFFFFF"/>
              </a:buClr>
              <a:buSzPts val="2000"/>
              <a:buChar char="○"/>
            </a:pPr>
            <a:r>
              <a:rPr lang="en-GB" sz="2000">
                <a:solidFill>
                  <a:srgbClr val="FFFFFF"/>
                </a:solidFill>
              </a:rPr>
              <a:t>Phone numbers</a:t>
            </a:r>
            <a:endParaRPr sz="2000">
              <a:solidFill>
                <a:srgbClr val="FFFFFF"/>
              </a:solidFill>
            </a:endParaRPr>
          </a:p>
          <a:p>
            <a:pPr indent="-355600" lvl="1" marL="914400" rtl="0" algn="l">
              <a:spcBef>
                <a:spcPts val="0"/>
              </a:spcBef>
              <a:spcAft>
                <a:spcPts val="0"/>
              </a:spcAft>
              <a:buClr>
                <a:srgbClr val="FFFFFF"/>
              </a:buClr>
              <a:buSzPts val="2000"/>
              <a:buChar char="○"/>
            </a:pPr>
            <a:r>
              <a:rPr lang="en-GB" sz="2000">
                <a:solidFill>
                  <a:srgbClr val="FFFFFF"/>
                </a:solidFill>
              </a:rPr>
              <a:t>Pet names</a:t>
            </a:r>
            <a:endParaRPr sz="2000">
              <a:solidFill>
                <a:srgbClr val="FFFFFF"/>
              </a:solidFill>
            </a:endParaRPr>
          </a:p>
          <a:p>
            <a:pPr indent="-355600" lvl="0" marL="457200" rtl="0" algn="l">
              <a:spcBef>
                <a:spcPts val="0"/>
              </a:spcBef>
              <a:spcAft>
                <a:spcPts val="0"/>
              </a:spcAft>
              <a:buClr>
                <a:srgbClr val="FFFFFF"/>
              </a:buClr>
              <a:buSzPts val="2000"/>
              <a:buChar char="●"/>
            </a:pPr>
            <a:r>
              <a:rPr lang="en-GB" sz="2000"/>
              <a:t>Separate passwords for every account </a:t>
            </a:r>
            <a:endParaRPr sz="2000"/>
          </a:p>
          <a:p>
            <a:pPr indent="-355600" lvl="0" marL="457200" rtl="0" algn="l">
              <a:spcBef>
                <a:spcPts val="0"/>
              </a:spcBef>
              <a:spcAft>
                <a:spcPts val="0"/>
              </a:spcAft>
              <a:buSzPts val="2000"/>
              <a:buChar char="●"/>
            </a:pPr>
            <a:r>
              <a:rPr lang="en-GB" sz="2000"/>
              <a:t>Auto-generated, near impossible to guess</a:t>
            </a:r>
            <a:endParaRPr sz="2000"/>
          </a:p>
          <a:p>
            <a:pPr indent="0" lvl="0" marL="0" rtl="0" algn="l">
              <a:spcBef>
                <a:spcPts val="1600"/>
              </a:spcBef>
              <a:spcAft>
                <a:spcPts val="1600"/>
              </a:spcAft>
              <a:buNone/>
            </a:pPr>
            <a:r>
              <a:t/>
            </a:r>
            <a:endParaRPr sz="2000"/>
          </a:p>
        </p:txBody>
      </p:sp>
      <p:pic>
        <p:nvPicPr>
          <p:cNvPr id="503" name="Google Shape;503;p38"/>
          <p:cNvPicPr preferRelativeResize="0"/>
          <p:nvPr/>
        </p:nvPicPr>
        <p:blipFill rotWithShape="1">
          <a:blip r:embed="rId3">
            <a:alphaModFix/>
          </a:blip>
          <a:srcRect b="0" l="14111" r="14111" t="0"/>
          <a:stretch/>
        </p:blipFill>
        <p:spPr>
          <a:xfrm rot="10800000">
            <a:off x="6238025" y="7367"/>
            <a:ext cx="2898000" cy="2691600"/>
          </a:xfrm>
          <a:prstGeom prst="rtTriangle">
            <a:avLst/>
          </a:prstGeom>
          <a:noFill/>
          <a:ln>
            <a:noFill/>
          </a:ln>
        </p:spPr>
      </p:pic>
      <p:sp>
        <p:nvSpPr>
          <p:cNvPr id="504" name="Google Shape;50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05" name="Google Shape;505;p38"/>
          <p:cNvSpPr txBox="1"/>
          <p:nvPr/>
        </p:nvSpPr>
        <p:spPr>
          <a:xfrm>
            <a:off x="6375975" y="2289475"/>
            <a:ext cx="2401800" cy="8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2000">
                <a:solidFill>
                  <a:schemeClr val="lt1"/>
                </a:solidFill>
                <a:latin typeface="Lato"/>
                <a:ea typeface="Lato"/>
                <a:cs typeface="Lato"/>
                <a:sym typeface="Lato"/>
              </a:rPr>
              <a:t>Easy </a:t>
            </a:r>
            <a:r>
              <a:rPr lang="en-GB" sz="2000">
                <a:solidFill>
                  <a:schemeClr val="lt1"/>
                </a:solidFill>
                <a:latin typeface="Lato"/>
                <a:ea typeface="Lato"/>
                <a:cs typeface="Lato"/>
                <a:sym typeface="Lato"/>
              </a:rPr>
              <a:t>with a password manager</a:t>
            </a:r>
            <a:endParaRPr/>
          </a:p>
        </p:txBody>
      </p:sp>
      <p:sp>
        <p:nvSpPr>
          <p:cNvPr id="506" name="Google Shape;506;p38"/>
          <p:cNvSpPr txBox="1"/>
          <p:nvPr/>
        </p:nvSpPr>
        <p:spPr>
          <a:xfrm>
            <a:off x="3754800" y="1248650"/>
            <a:ext cx="3000000" cy="11556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Child names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Birthdays</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Sports teams</a:t>
            </a:r>
            <a:endParaRPr sz="2000">
              <a:solidFill>
                <a:schemeClr val="lt1"/>
              </a:solidFill>
              <a:latin typeface="Lato"/>
              <a:ea typeface="Lato"/>
              <a:cs typeface="Lato"/>
              <a:sym typeface="Lato"/>
            </a:endParaRPr>
          </a:p>
          <a:p>
            <a:pPr indent="0" lvl="0" marL="914400" rtl="0" algn="l">
              <a:lnSpc>
                <a:spcPct val="115000"/>
              </a:lnSpc>
              <a:spcBef>
                <a:spcPts val="1600"/>
              </a:spcBef>
              <a:spcAft>
                <a:spcPts val="1600"/>
              </a:spcAft>
              <a:buNone/>
            </a:pPr>
            <a:r>
              <a:t/>
            </a:r>
            <a:endParaRPr/>
          </a:p>
        </p:txBody>
      </p:sp>
      <p:cxnSp>
        <p:nvCxnSpPr>
          <p:cNvPr id="507" name="Google Shape;507;p38"/>
          <p:cNvCxnSpPr/>
          <p:nvPr/>
        </p:nvCxnSpPr>
        <p:spPr>
          <a:xfrm flipH="1">
            <a:off x="5771825" y="2556550"/>
            <a:ext cx="659700" cy="1800"/>
          </a:xfrm>
          <a:prstGeom prst="straightConnector1">
            <a:avLst/>
          </a:prstGeom>
          <a:noFill/>
          <a:ln cap="flat" cmpd="sng" w="28575">
            <a:solidFill>
              <a:schemeClr val="dk2"/>
            </a:solidFill>
            <a:prstDash val="solid"/>
            <a:round/>
            <a:headEnd len="med" w="med" type="none"/>
            <a:tailEnd len="med" w="med" type="triangle"/>
          </a:ln>
        </p:spPr>
      </p:cxnSp>
      <p:cxnSp>
        <p:nvCxnSpPr>
          <p:cNvPr id="508" name="Google Shape;508;p38"/>
          <p:cNvCxnSpPr/>
          <p:nvPr/>
        </p:nvCxnSpPr>
        <p:spPr>
          <a:xfrm rot="10800000">
            <a:off x="6134075" y="2906750"/>
            <a:ext cx="306900" cy="0"/>
          </a:xfrm>
          <a:prstGeom prst="straightConnector1">
            <a:avLst/>
          </a:prstGeom>
          <a:noFill/>
          <a:ln cap="flat" cmpd="sng" w="28575">
            <a:solidFill>
              <a:schemeClr val="dk2"/>
            </a:solidFill>
            <a:prstDash val="solid"/>
            <a:round/>
            <a:headEnd len="med" w="med" type="none"/>
            <a:tailEnd len="med" w="med" type="triangle"/>
          </a:ln>
        </p:spPr>
      </p:cxnSp>
      <p:grpSp>
        <p:nvGrpSpPr>
          <p:cNvPr id="509" name="Google Shape;509;p38"/>
          <p:cNvGrpSpPr/>
          <p:nvPr/>
        </p:nvGrpSpPr>
        <p:grpSpPr>
          <a:xfrm>
            <a:off x="1244900" y="3249588"/>
            <a:ext cx="1018200" cy="1018200"/>
            <a:chOff x="1359550" y="3154500"/>
            <a:chExt cx="1018200" cy="1018200"/>
          </a:xfrm>
        </p:grpSpPr>
        <p:sp>
          <p:nvSpPr>
            <p:cNvPr id="510" name="Google Shape;510;p3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1409800" y="3204750"/>
              <a:ext cx="917700" cy="917700"/>
            </a:xfrm>
            <a:prstGeom prst="pie">
              <a:avLst>
                <a:gd fmla="val 6160106"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1540600" y="3335550"/>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8"/>
          <p:cNvSpPr txBox="1"/>
          <p:nvPr/>
        </p:nvSpPr>
        <p:spPr>
          <a:xfrm>
            <a:off x="763025" y="4264688"/>
            <a:ext cx="18984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300">
                <a:solidFill>
                  <a:srgbClr val="FFFFFF"/>
                </a:solidFill>
                <a:latin typeface="Lato"/>
                <a:ea typeface="Lato"/>
                <a:cs typeface="Lato"/>
                <a:sym typeface="Lato"/>
              </a:rPr>
              <a:t>Rely on sticky notes </a:t>
            </a:r>
            <a:br>
              <a:rPr lang="en-GB" sz="1300">
                <a:solidFill>
                  <a:srgbClr val="FFFFFF"/>
                </a:solidFill>
                <a:latin typeface="Lato"/>
                <a:ea typeface="Lato"/>
                <a:cs typeface="Lato"/>
                <a:sym typeface="Lato"/>
              </a:rPr>
            </a:br>
            <a:r>
              <a:rPr lang="en-GB" sz="1300">
                <a:solidFill>
                  <a:srgbClr val="FFFFFF"/>
                </a:solidFill>
                <a:latin typeface="Lato"/>
                <a:ea typeface="Lato"/>
                <a:cs typeface="Lato"/>
                <a:sym typeface="Lato"/>
              </a:rPr>
              <a:t>for password mgmt</a:t>
            </a:r>
            <a:endParaRPr sz="1300">
              <a:solidFill>
                <a:srgbClr val="FFFFFF"/>
              </a:solidFill>
              <a:latin typeface="Lato"/>
              <a:ea typeface="Lato"/>
              <a:cs typeface="Lato"/>
              <a:sym typeface="Lato"/>
            </a:endParaRPr>
          </a:p>
        </p:txBody>
      </p:sp>
      <p:sp>
        <p:nvSpPr>
          <p:cNvPr id="515" name="Google Shape;515;p38"/>
          <p:cNvSpPr txBox="1"/>
          <p:nvPr/>
        </p:nvSpPr>
        <p:spPr>
          <a:xfrm>
            <a:off x="1433175" y="3587729"/>
            <a:ext cx="6459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B7B7B7"/>
                </a:solidFill>
                <a:latin typeface="Lato"/>
                <a:ea typeface="Lato"/>
                <a:cs typeface="Lato"/>
                <a:sym typeface="Lato"/>
              </a:rPr>
              <a:t>42%</a:t>
            </a:r>
            <a:endParaRPr b="1" sz="1200">
              <a:solidFill>
                <a:srgbClr val="B7B7B7"/>
              </a:solidFill>
              <a:latin typeface="Lato"/>
              <a:ea typeface="Lato"/>
              <a:cs typeface="Lato"/>
              <a:sym typeface="Lato"/>
            </a:endParaRPr>
          </a:p>
          <a:p>
            <a:pPr indent="0" lvl="0" marL="0" rtl="0" algn="ctr">
              <a:spcBef>
                <a:spcPts val="1600"/>
              </a:spcBef>
              <a:spcAft>
                <a:spcPts val="0"/>
              </a:spcAft>
              <a:buNone/>
            </a:pPr>
            <a:r>
              <a:t/>
            </a:r>
            <a:endParaRPr b="1" sz="1200">
              <a:solidFill>
                <a:srgbClr val="FFFFFF"/>
              </a:solidFill>
              <a:latin typeface="Lato"/>
              <a:ea typeface="Lato"/>
              <a:cs typeface="Lato"/>
              <a:sym typeface="Lato"/>
            </a:endParaRPr>
          </a:p>
        </p:txBody>
      </p:sp>
      <p:sp>
        <p:nvSpPr>
          <p:cNvPr id="516" name="Google Shape;516;p38"/>
          <p:cNvSpPr/>
          <p:nvPr/>
        </p:nvSpPr>
        <p:spPr>
          <a:xfrm>
            <a:off x="3092775" y="3249588"/>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3143025" y="3299838"/>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3143025" y="3299838"/>
            <a:ext cx="917700" cy="917700"/>
          </a:xfrm>
          <a:prstGeom prst="pie">
            <a:avLst>
              <a:gd fmla="val 5243394"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3273825" y="3430638"/>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txBox="1"/>
          <p:nvPr/>
        </p:nvSpPr>
        <p:spPr>
          <a:xfrm>
            <a:off x="2691050" y="4264688"/>
            <a:ext cx="1824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300">
                <a:solidFill>
                  <a:srgbClr val="FFFFFF"/>
                </a:solidFill>
                <a:latin typeface="Lato"/>
                <a:ea typeface="Lato"/>
                <a:cs typeface="Lato"/>
                <a:sym typeface="Lato"/>
              </a:rPr>
              <a:t>Re-use password for multiple accounts</a:t>
            </a:r>
            <a:endParaRPr sz="1300">
              <a:solidFill>
                <a:srgbClr val="FFFFFF"/>
              </a:solidFill>
              <a:latin typeface="Lato"/>
              <a:ea typeface="Lato"/>
              <a:cs typeface="Lato"/>
              <a:sym typeface="Lato"/>
            </a:endParaRPr>
          </a:p>
        </p:txBody>
      </p:sp>
      <p:sp>
        <p:nvSpPr>
          <p:cNvPr id="521" name="Google Shape;521;p38"/>
          <p:cNvSpPr txBox="1"/>
          <p:nvPr/>
        </p:nvSpPr>
        <p:spPr>
          <a:xfrm>
            <a:off x="3282675" y="3587729"/>
            <a:ext cx="6459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FFFFFF"/>
                </a:solidFill>
                <a:latin typeface="Lato"/>
                <a:ea typeface="Lato"/>
                <a:cs typeface="Lato"/>
                <a:sym typeface="Lato"/>
              </a:rPr>
              <a:t>52%</a:t>
            </a:r>
            <a:endParaRPr b="1" sz="1200">
              <a:solidFill>
                <a:srgbClr val="FFFFFF"/>
              </a:solidFill>
              <a:latin typeface="Lato"/>
              <a:ea typeface="Lato"/>
              <a:cs typeface="Lato"/>
              <a:sym typeface="Lato"/>
            </a:endParaRPr>
          </a:p>
          <a:p>
            <a:pPr indent="0" lvl="0" marL="0" rtl="0" algn="ctr">
              <a:spcBef>
                <a:spcPts val="1600"/>
              </a:spcBef>
              <a:spcAft>
                <a:spcPts val="0"/>
              </a:spcAft>
              <a:buNone/>
            </a:pPr>
            <a:r>
              <a:t/>
            </a:r>
            <a:endParaRPr b="1" sz="1200">
              <a:solidFill>
                <a:srgbClr val="FFFFFF"/>
              </a:solidFill>
              <a:latin typeface="Lato"/>
              <a:ea typeface="Lato"/>
              <a:cs typeface="Lato"/>
              <a:sym typeface="Lato"/>
            </a:endParaRPr>
          </a:p>
        </p:txBody>
      </p:sp>
      <p:sp>
        <p:nvSpPr>
          <p:cNvPr id="522" name="Google Shape;522;p38"/>
          <p:cNvSpPr/>
          <p:nvPr/>
        </p:nvSpPr>
        <p:spPr>
          <a:xfrm>
            <a:off x="4943601" y="3249588"/>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4993851" y="3299838"/>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4993851" y="3299838"/>
            <a:ext cx="917700" cy="917700"/>
          </a:xfrm>
          <a:prstGeom prst="pie">
            <a:avLst>
              <a:gd fmla="val 3602496"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5124651" y="3430638"/>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txBox="1"/>
          <p:nvPr/>
        </p:nvSpPr>
        <p:spPr>
          <a:xfrm>
            <a:off x="4515325" y="4264688"/>
            <a:ext cx="18984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300">
                <a:solidFill>
                  <a:srgbClr val="FFFFFF"/>
                </a:solidFill>
                <a:latin typeface="Lato"/>
                <a:ea typeface="Lato"/>
                <a:cs typeface="Lato"/>
                <a:sym typeface="Lato"/>
              </a:rPr>
              <a:t>Use name or birthdate in password</a:t>
            </a:r>
            <a:endParaRPr sz="1300">
              <a:solidFill>
                <a:srgbClr val="FFFFFF"/>
              </a:solidFill>
              <a:latin typeface="Lato"/>
              <a:ea typeface="Lato"/>
              <a:cs typeface="Lato"/>
              <a:sym typeface="Lato"/>
            </a:endParaRPr>
          </a:p>
        </p:txBody>
      </p:sp>
      <p:sp>
        <p:nvSpPr>
          <p:cNvPr id="527" name="Google Shape;527;p38"/>
          <p:cNvSpPr txBox="1"/>
          <p:nvPr/>
        </p:nvSpPr>
        <p:spPr>
          <a:xfrm>
            <a:off x="5128825" y="3587729"/>
            <a:ext cx="6459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D9D9D9"/>
                </a:solidFill>
                <a:latin typeface="Lato"/>
                <a:ea typeface="Lato"/>
                <a:cs typeface="Lato"/>
                <a:sym typeface="Lato"/>
              </a:rPr>
              <a:t>59%</a:t>
            </a:r>
            <a:endParaRPr b="1" sz="1200">
              <a:solidFill>
                <a:srgbClr val="D9D9D9"/>
              </a:solidFill>
              <a:latin typeface="Lato"/>
              <a:ea typeface="Lato"/>
              <a:cs typeface="Lato"/>
              <a:sym typeface="Lato"/>
            </a:endParaRPr>
          </a:p>
          <a:p>
            <a:pPr indent="0" lvl="0" marL="0" rtl="0" algn="ctr">
              <a:spcBef>
                <a:spcPts val="1600"/>
              </a:spcBef>
              <a:spcAft>
                <a:spcPts val="0"/>
              </a:spcAft>
              <a:buNone/>
            </a:pPr>
            <a:r>
              <a:t/>
            </a:r>
            <a:endParaRPr b="1" sz="1200">
              <a:solidFill>
                <a:srgbClr val="FFFFFF"/>
              </a:solidFill>
              <a:latin typeface="Lato"/>
              <a:ea typeface="Lato"/>
              <a:cs typeface="Lato"/>
              <a:sym typeface="Lato"/>
            </a:endParaRPr>
          </a:p>
        </p:txBody>
      </p:sp>
      <p:sp>
        <p:nvSpPr>
          <p:cNvPr id="528" name="Google Shape;528;p38"/>
          <p:cNvSpPr/>
          <p:nvPr/>
        </p:nvSpPr>
        <p:spPr>
          <a:xfrm>
            <a:off x="6792559" y="3249588"/>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6842809" y="3299838"/>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6842809" y="3299838"/>
            <a:ext cx="917700" cy="917700"/>
          </a:xfrm>
          <a:prstGeom prst="pie">
            <a:avLst>
              <a:gd fmla="val 12896955" name="adj1"/>
              <a:gd fmla="val 16200000" name="adj2"/>
            </a:avLst>
          </a:prstGeom>
          <a:gradFill>
            <a:gsLst>
              <a:gs pos="0">
                <a:srgbClr val="00FF00"/>
              </a:gs>
              <a:gs pos="100000">
                <a:srgbClr val="3876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6973609" y="3430638"/>
            <a:ext cx="656100" cy="6561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nvSpPr>
        <p:spPr>
          <a:xfrm>
            <a:off x="6413725" y="4264688"/>
            <a:ext cx="18984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300">
                <a:solidFill>
                  <a:srgbClr val="FFFFFF"/>
                </a:solidFill>
                <a:latin typeface="Lato"/>
                <a:ea typeface="Lato"/>
                <a:cs typeface="Lato"/>
                <a:sym typeface="Lato"/>
              </a:rPr>
              <a:t>Reuse same password for all accounts</a:t>
            </a:r>
            <a:endParaRPr sz="1300">
              <a:solidFill>
                <a:srgbClr val="FFFFFF"/>
              </a:solidFill>
              <a:latin typeface="Lato"/>
              <a:ea typeface="Lato"/>
              <a:cs typeface="Lato"/>
              <a:sym typeface="Lato"/>
            </a:endParaRPr>
          </a:p>
        </p:txBody>
      </p:sp>
      <p:sp>
        <p:nvSpPr>
          <p:cNvPr id="533" name="Google Shape;533;p38"/>
          <p:cNvSpPr txBox="1"/>
          <p:nvPr/>
        </p:nvSpPr>
        <p:spPr>
          <a:xfrm>
            <a:off x="6984150" y="3587729"/>
            <a:ext cx="6459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B7B7B7"/>
                </a:solidFill>
                <a:latin typeface="Lato"/>
                <a:ea typeface="Lato"/>
                <a:cs typeface="Lato"/>
                <a:sym typeface="Lato"/>
              </a:rPr>
              <a:t>13%</a:t>
            </a:r>
            <a:endParaRPr b="1" sz="1200">
              <a:solidFill>
                <a:srgbClr val="B7B7B7"/>
              </a:solidFill>
              <a:latin typeface="Lato"/>
              <a:ea typeface="Lato"/>
              <a:cs typeface="Lato"/>
              <a:sym typeface="Lato"/>
            </a:endParaRPr>
          </a:p>
          <a:p>
            <a:pPr indent="0" lvl="0" marL="0" rtl="0" algn="ctr">
              <a:spcBef>
                <a:spcPts val="1600"/>
              </a:spcBef>
              <a:spcAft>
                <a:spcPts val="0"/>
              </a:spcAft>
              <a:buNone/>
            </a:pPr>
            <a:r>
              <a:t/>
            </a:r>
            <a:endParaRPr b="1" sz="1200">
              <a:solidFill>
                <a:srgbClr val="FFFFFF"/>
              </a:solidFill>
              <a:latin typeface="Lato"/>
              <a:ea typeface="Lato"/>
              <a:cs typeface="Lato"/>
              <a:sym typeface="Lato"/>
            </a:endParaRPr>
          </a:p>
        </p:txBody>
      </p:sp>
      <p:sp>
        <p:nvSpPr>
          <p:cNvPr id="534" name="Google Shape;534;p38"/>
          <p:cNvSpPr txBox="1"/>
          <p:nvPr/>
        </p:nvSpPr>
        <p:spPr>
          <a:xfrm>
            <a:off x="-10" y="4749900"/>
            <a:ext cx="29868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Lato"/>
                <a:ea typeface="Lato"/>
                <a:cs typeface="Lato"/>
                <a:sym typeface="Lato"/>
              </a:rPr>
              <a:t>TreeTop Security - CAT - </a:t>
            </a:r>
            <a:r>
              <a:rPr lang="en-GB" sz="800">
                <a:solidFill>
                  <a:srgbClr val="999999"/>
                </a:solidFill>
                <a:latin typeface="Lato"/>
                <a:ea typeface="Lato"/>
                <a:cs typeface="Lato"/>
                <a:sym typeface="Lato"/>
              </a:rPr>
              <a:t>v2023.09</a:t>
            </a:r>
            <a:endParaRPr sz="800">
              <a:solidFill>
                <a:srgbClr val="999999"/>
              </a:solidFill>
              <a:latin typeface="Lato"/>
              <a:ea typeface="Lato"/>
              <a:cs typeface="Lato"/>
              <a:sym typeface="Lato"/>
            </a:endParaRPr>
          </a:p>
        </p:txBody>
      </p:sp>
      <p:sp>
        <p:nvSpPr>
          <p:cNvPr id="535" name="Google Shape;535;p38"/>
          <p:cNvSpPr txBox="1"/>
          <p:nvPr/>
        </p:nvSpPr>
        <p:spPr>
          <a:xfrm>
            <a:off x="2621625" y="4749900"/>
            <a:ext cx="3831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Comparitech</a:t>
            </a:r>
            <a:endParaRPr sz="800">
              <a:solidFill>
                <a:srgbClr val="999999"/>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1093261" y="328282"/>
            <a:ext cx="73050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3000"/>
              <a:t>Passphrases, not passwords? </a:t>
            </a:r>
            <a:endParaRPr sz="3000"/>
          </a:p>
        </p:txBody>
      </p:sp>
      <p:sp>
        <p:nvSpPr>
          <p:cNvPr id="541" name="Google Shape;541;p39"/>
          <p:cNvSpPr txBox="1"/>
          <p:nvPr>
            <p:ph idx="1" type="body"/>
          </p:nvPr>
        </p:nvSpPr>
        <p:spPr>
          <a:xfrm>
            <a:off x="1031550" y="1052429"/>
            <a:ext cx="72192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Useful when passwords must be typed in</a:t>
            </a:r>
            <a:endParaRPr sz="2000"/>
          </a:p>
          <a:p>
            <a:pPr indent="-349250" lvl="1" marL="914400" rtl="0" algn="l">
              <a:spcBef>
                <a:spcPts val="0"/>
              </a:spcBef>
              <a:spcAft>
                <a:spcPts val="0"/>
              </a:spcAft>
              <a:buSzPts val="1900"/>
              <a:buChar char="○"/>
            </a:pPr>
            <a:r>
              <a:rPr lang="en-GB" sz="1900"/>
              <a:t>Computer login</a:t>
            </a:r>
            <a:endParaRPr sz="1900"/>
          </a:p>
          <a:p>
            <a:pPr indent="-355600" lvl="0" marL="457200" rtl="0" algn="l">
              <a:spcBef>
                <a:spcPts val="0"/>
              </a:spcBef>
              <a:spcAft>
                <a:spcPts val="0"/>
              </a:spcAft>
              <a:buSzPts val="2000"/>
              <a:buChar char="●"/>
            </a:pPr>
            <a:r>
              <a:rPr lang="en-GB" sz="2000"/>
              <a:t>Should </a:t>
            </a:r>
            <a:r>
              <a:rPr lang="en-GB" sz="2000" u="sng"/>
              <a:t>not</a:t>
            </a:r>
            <a:r>
              <a:rPr lang="en-GB" sz="2000"/>
              <a:t> be easy to guess</a:t>
            </a:r>
            <a:endParaRPr sz="2000"/>
          </a:p>
          <a:p>
            <a:pPr indent="-349250" lvl="1" marL="914400" rtl="0" algn="l">
              <a:spcBef>
                <a:spcPts val="0"/>
              </a:spcBef>
              <a:spcAft>
                <a:spcPts val="0"/>
              </a:spcAft>
              <a:buSzPts val="1900"/>
              <a:buChar char="○"/>
            </a:pPr>
            <a:r>
              <a:rPr lang="en-GB" sz="1900"/>
              <a:t>At </a:t>
            </a:r>
            <a:r>
              <a:rPr lang="en-GB" sz="1900" u="sng"/>
              <a:t>least</a:t>
            </a:r>
            <a:r>
              <a:rPr lang="en-GB" sz="1900"/>
              <a:t> 12 characters, but 15 or more is far better</a:t>
            </a:r>
            <a:endParaRPr sz="1900"/>
          </a:p>
          <a:p>
            <a:pPr indent="-349250" lvl="1" marL="914400" rtl="0" algn="l">
              <a:spcBef>
                <a:spcPts val="0"/>
              </a:spcBef>
              <a:spcAft>
                <a:spcPts val="0"/>
              </a:spcAft>
              <a:buSzPts val="1900"/>
              <a:buChar char="○"/>
            </a:pPr>
            <a:r>
              <a:rPr lang="en-GB" sz="1900"/>
              <a:t>Length better than “complexity” - upper, lower, number, &amp; special characters (~!@#$%^&amp;*_-+=`|\(){}[]:;"'&lt;&gt;,.?/)</a:t>
            </a:r>
            <a:endParaRPr sz="1900"/>
          </a:p>
          <a:p>
            <a:pPr indent="-349250" lvl="1" marL="914400" rtl="0" algn="l">
              <a:spcBef>
                <a:spcPts val="0"/>
              </a:spcBef>
              <a:spcAft>
                <a:spcPts val="0"/>
              </a:spcAft>
              <a:buSzPts val="1900"/>
              <a:buChar char="○"/>
            </a:pPr>
            <a:r>
              <a:rPr lang="en-GB" sz="1900"/>
              <a:t>Bad password (8): P@ssw0rd</a:t>
            </a:r>
            <a:endParaRPr sz="1900"/>
          </a:p>
          <a:p>
            <a:pPr indent="-349250" lvl="1" marL="914400" rtl="0" algn="l">
              <a:spcBef>
                <a:spcPts val="0"/>
              </a:spcBef>
              <a:spcAft>
                <a:spcPts val="0"/>
              </a:spcAft>
              <a:buSzPts val="1900"/>
              <a:buChar char="○"/>
            </a:pPr>
            <a:r>
              <a:rPr lang="en-GB" sz="1900"/>
              <a:t>Great password (25): MysonwasbornNovember1995!</a:t>
            </a:r>
            <a:endParaRPr sz="1900"/>
          </a:p>
          <a:p>
            <a:pPr indent="0" lvl="0" marL="914400" rtl="0" algn="l">
              <a:spcBef>
                <a:spcPts val="1600"/>
              </a:spcBef>
              <a:spcAft>
                <a:spcPts val="1600"/>
              </a:spcAft>
              <a:buNone/>
            </a:pPr>
            <a:r>
              <a:t/>
            </a:r>
            <a:endParaRPr sz="2000">
              <a:solidFill>
                <a:srgbClr val="FFFFFF"/>
              </a:solidFill>
            </a:endParaRPr>
          </a:p>
        </p:txBody>
      </p:sp>
      <p:pic>
        <p:nvPicPr>
          <p:cNvPr id="542" name="Google Shape;542;p39"/>
          <p:cNvPicPr preferRelativeResize="0"/>
          <p:nvPr/>
        </p:nvPicPr>
        <p:blipFill rotWithShape="1">
          <a:blip r:embed="rId3">
            <a:alphaModFix/>
          </a:blip>
          <a:srcRect b="0" l="14111" r="14111" t="0"/>
          <a:stretch/>
        </p:blipFill>
        <p:spPr>
          <a:xfrm rot="10800000">
            <a:off x="6240280" y="54311"/>
            <a:ext cx="2898000" cy="2691600"/>
          </a:xfrm>
          <a:prstGeom prst="rtTriangle">
            <a:avLst/>
          </a:prstGeom>
          <a:noFill/>
          <a:ln>
            <a:noFill/>
          </a:ln>
        </p:spPr>
      </p:pic>
      <p:sp>
        <p:nvSpPr>
          <p:cNvPr id="543" name="Google Shape;54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4" name="Google Shape;544;p39"/>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545" name="Google Shape;545;p39"/>
          <p:cNvSpPr txBox="1"/>
          <p:nvPr/>
        </p:nvSpPr>
        <p:spPr>
          <a:xfrm>
            <a:off x="3356345" y="1409529"/>
            <a:ext cx="4605300" cy="1155600"/>
          </a:xfrm>
          <a:prstGeom prst="rect">
            <a:avLst/>
          </a:prstGeom>
          <a:noFill/>
          <a:ln>
            <a:noFill/>
          </a:ln>
        </p:spPr>
        <p:txBody>
          <a:bodyPr anchorCtr="0" anchor="t" bIns="91425" lIns="91425" spcFirstLastPara="1" rIns="91425" wrap="square" tIns="91425">
            <a:noAutofit/>
          </a:bodyPr>
          <a:lstStyle/>
          <a:p>
            <a:pPr indent="-349250" lvl="1" marL="914400" rtl="0" algn="l">
              <a:lnSpc>
                <a:spcPct val="115000"/>
              </a:lnSpc>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Wireless &lt;- no phone numbers!</a:t>
            </a:r>
            <a:endParaRPr sz="1900">
              <a:solidFill>
                <a:schemeClr val="lt1"/>
              </a:solidFill>
              <a:latin typeface="Lato"/>
              <a:ea typeface="Lato"/>
              <a:cs typeface="Lato"/>
              <a:sym typeface="Lato"/>
            </a:endParaRPr>
          </a:p>
          <a:p>
            <a:pPr indent="0" lvl="0" marL="914400" rtl="0" algn="l">
              <a:lnSpc>
                <a:spcPct val="115000"/>
              </a:lnSpc>
              <a:spcBef>
                <a:spcPts val="1600"/>
              </a:spcBef>
              <a:spcAft>
                <a:spcPts val="1600"/>
              </a:spcAft>
              <a:buNone/>
            </a:pPr>
            <a:r>
              <a:t/>
            </a:r>
            <a:endParaRPr/>
          </a:p>
        </p:txBody>
      </p:sp>
      <p:sp>
        <p:nvSpPr>
          <p:cNvPr id="546" name="Google Shape;546;p39"/>
          <p:cNvSpPr txBox="1"/>
          <p:nvPr/>
        </p:nvSpPr>
        <p:spPr>
          <a:xfrm>
            <a:off x="974400" y="4020163"/>
            <a:ext cx="73335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rgbClr val="FFFFFF"/>
                </a:solidFill>
                <a:latin typeface="Lato"/>
                <a:ea typeface="Lato"/>
                <a:cs typeface="Lato"/>
                <a:sym typeface="Lato"/>
              </a:rPr>
              <a:t>Why are most passwords exactly 8 characters?</a:t>
            </a:r>
            <a:endParaRPr sz="27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type="title"/>
          </p:nvPr>
        </p:nvSpPr>
        <p:spPr>
          <a:xfrm>
            <a:off x="1052550" y="439025"/>
            <a:ext cx="70389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t>Top 20 passwords by rank &amp; year</a:t>
            </a:r>
            <a:br>
              <a:rPr lang="en-GB" sz="3000"/>
            </a:br>
            <a:endParaRPr sz="3000"/>
          </a:p>
        </p:txBody>
      </p:sp>
      <p:sp>
        <p:nvSpPr>
          <p:cNvPr id="552" name="Google Shape;55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53" name="Google Shape;553;p4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554" name="Google Shape;554;p40"/>
          <p:cNvSpPr txBox="1"/>
          <p:nvPr/>
        </p:nvSpPr>
        <p:spPr>
          <a:xfrm>
            <a:off x="2833650" y="4749900"/>
            <a:ext cx="3476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Nordpass</a:t>
            </a:r>
            <a:endParaRPr sz="800">
              <a:solidFill>
                <a:srgbClr val="999999"/>
              </a:solidFill>
              <a:latin typeface="Lato"/>
              <a:ea typeface="Lato"/>
              <a:cs typeface="Lato"/>
              <a:sym typeface="Lato"/>
            </a:endParaRPr>
          </a:p>
        </p:txBody>
      </p:sp>
      <p:sp>
        <p:nvSpPr>
          <p:cNvPr id="555" name="Google Shape;555;p40"/>
          <p:cNvSpPr txBox="1"/>
          <p:nvPr/>
        </p:nvSpPr>
        <p:spPr>
          <a:xfrm>
            <a:off x="1082700" y="4070200"/>
            <a:ext cx="69786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Montserrat"/>
                <a:ea typeface="Montserrat"/>
                <a:cs typeface="Montserrat"/>
                <a:sym typeface="Montserrat"/>
              </a:rPr>
              <a:t>If you use any of these, change them NOW!!!</a:t>
            </a:r>
            <a:endParaRPr>
              <a:latin typeface="Lato"/>
              <a:ea typeface="Lato"/>
              <a:cs typeface="Lato"/>
              <a:sym typeface="Lato"/>
            </a:endParaRPr>
          </a:p>
        </p:txBody>
      </p:sp>
      <p:graphicFrame>
        <p:nvGraphicFramePr>
          <p:cNvPr id="556" name="Google Shape;556;p40"/>
          <p:cNvGraphicFramePr/>
          <p:nvPr/>
        </p:nvGraphicFramePr>
        <p:xfrm>
          <a:off x="1133475" y="1348550"/>
          <a:ext cx="3000000" cy="3000000"/>
        </p:xfrm>
        <a:graphic>
          <a:graphicData uri="http://schemas.openxmlformats.org/drawingml/2006/table">
            <a:tbl>
              <a:tblPr>
                <a:noFill/>
                <a:tableStyleId>{32507241-24BE-42B6-9BFC-C017D67EAB6F}</a:tableStyleId>
              </a:tblPr>
              <a:tblGrid>
                <a:gridCol w="514925"/>
                <a:gridCol w="903350"/>
                <a:gridCol w="903350"/>
                <a:gridCol w="903350"/>
                <a:gridCol w="540750"/>
                <a:gridCol w="887875"/>
                <a:gridCol w="992325"/>
                <a:gridCol w="1031950"/>
              </a:tblGrid>
              <a:tr h="230150">
                <a:tc>
                  <a:txBody>
                    <a:bodyPr/>
                    <a:lstStyle/>
                    <a:p>
                      <a:pPr indent="0" lvl="0" marL="0" rtl="0" algn="ctr">
                        <a:lnSpc>
                          <a:spcPct val="115000"/>
                        </a:lnSpc>
                        <a:spcBef>
                          <a:spcPts val="0"/>
                        </a:spcBef>
                        <a:spcAft>
                          <a:spcPts val="0"/>
                        </a:spcAft>
                        <a:buNone/>
                      </a:pPr>
                      <a:r>
                        <a:rPr b="1" lang="en-GB" sz="1100">
                          <a:solidFill>
                            <a:srgbClr val="222222"/>
                          </a:solidFill>
                        </a:rPr>
                        <a:t>Rank</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2020</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2021</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2022</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22222"/>
                          </a:solidFill>
                        </a:rPr>
                        <a:t>Rank</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2020</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2021</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t>2022</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1</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123456</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password</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11</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1234567</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qwerty123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2</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12</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qwerty</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000000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3</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picture1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13</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abc123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1q2w3e</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4</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password</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qwerty</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guest</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14</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Million2</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aa12345678</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000000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5</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12345678</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password</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qwerty</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15</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000000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abc123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555555</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6</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111111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16</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password1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666666</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7</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111111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111111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17</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iloveyou</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123321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8</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18</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aaron431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qwertyuiop</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654321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0150">
                <a:tc>
                  <a:txBody>
                    <a:bodyPr/>
                    <a:lstStyle/>
                    <a:p>
                      <a:pPr indent="0" lvl="0" marL="0" rtl="0" algn="ctr">
                        <a:lnSpc>
                          <a:spcPct val="115000"/>
                        </a:lnSpc>
                        <a:spcBef>
                          <a:spcPts val="0"/>
                        </a:spcBef>
                        <a:spcAft>
                          <a:spcPts val="0"/>
                        </a:spcAft>
                        <a:buNone/>
                      </a:pPr>
                      <a:r>
                        <a:rPr b="1" lang="en-GB" sz="1100">
                          <a:solidFill>
                            <a:srgbClr val="222222"/>
                          </a:solidFill>
                        </a:rPr>
                        <a:t>9</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1234567890</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col123456</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19</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password1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123321</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7777777</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80975">
                <a:tc>
                  <a:txBody>
                    <a:bodyPr/>
                    <a:lstStyle/>
                    <a:p>
                      <a:pPr indent="0" lvl="0" marL="0" rtl="0" algn="ctr">
                        <a:lnSpc>
                          <a:spcPct val="115000"/>
                        </a:lnSpc>
                        <a:spcBef>
                          <a:spcPts val="0"/>
                        </a:spcBef>
                        <a:spcAft>
                          <a:spcPts val="0"/>
                        </a:spcAft>
                        <a:buNone/>
                      </a:pPr>
                      <a:r>
                        <a:rPr b="1" lang="en-GB" sz="1100">
                          <a:solidFill>
                            <a:srgbClr val="222222"/>
                          </a:solidFill>
                        </a:rPr>
                        <a:t>10</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senha</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1234567</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22222"/>
                          </a:solidFill>
                        </a:rPr>
                        <a:t>20</a:t>
                      </a:r>
                      <a:endParaRPr b="1" sz="11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GB" sz="1100">
                          <a:solidFill>
                            <a:srgbClr val="292929"/>
                          </a:solidFill>
                        </a:rPr>
                        <a:t>qqww1122</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password123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GB" sz="1100">
                          <a:solidFill>
                            <a:srgbClr val="292929"/>
                          </a:solidFill>
                        </a:rPr>
                        <a:t>123</a:t>
                      </a:r>
                      <a:endParaRPr b="1" sz="1100">
                        <a:solidFill>
                          <a:srgbClr val="292929"/>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1"/>
          <p:cNvSpPr txBox="1"/>
          <p:nvPr>
            <p:ph type="title"/>
          </p:nvPr>
        </p:nvSpPr>
        <p:spPr>
          <a:xfrm>
            <a:off x="1052550" y="439025"/>
            <a:ext cx="70389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t>Password length &lt;-&gt; time to crack</a:t>
            </a:r>
            <a:endParaRPr sz="3000"/>
          </a:p>
        </p:txBody>
      </p:sp>
      <p:sp>
        <p:nvSpPr>
          <p:cNvPr id="562" name="Google Shape;562;p41"/>
          <p:cNvSpPr txBox="1"/>
          <p:nvPr/>
        </p:nvSpPr>
        <p:spPr>
          <a:xfrm>
            <a:off x="2833650" y="4749900"/>
            <a:ext cx="3476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Hive Systems</a:t>
            </a:r>
            <a:endParaRPr sz="800">
              <a:solidFill>
                <a:srgbClr val="999999"/>
              </a:solidFill>
              <a:latin typeface="Lato"/>
              <a:ea typeface="Lato"/>
              <a:cs typeface="Lato"/>
              <a:sym typeface="Lato"/>
            </a:endParaRPr>
          </a:p>
        </p:txBody>
      </p:sp>
      <p:sp>
        <p:nvSpPr>
          <p:cNvPr id="563" name="Google Shape;56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4" name="Google Shape;564;p41"/>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565" name="Google Shape;565;p41"/>
          <p:cNvPicPr preferRelativeResize="0"/>
          <p:nvPr/>
        </p:nvPicPr>
        <p:blipFill rotWithShape="1">
          <a:blip r:embed="rId3">
            <a:alphaModFix/>
          </a:blip>
          <a:srcRect b="0" l="0" r="0" t="2486"/>
          <a:stretch/>
        </p:blipFill>
        <p:spPr>
          <a:xfrm>
            <a:off x="1162725" y="1174475"/>
            <a:ext cx="5470650" cy="3500700"/>
          </a:xfrm>
          <a:prstGeom prst="rect">
            <a:avLst/>
          </a:prstGeom>
          <a:noFill/>
          <a:ln>
            <a:noFill/>
          </a:ln>
        </p:spPr>
      </p:pic>
      <p:sp>
        <p:nvSpPr>
          <p:cNvPr id="566" name="Google Shape;566;p41"/>
          <p:cNvSpPr txBox="1"/>
          <p:nvPr/>
        </p:nvSpPr>
        <p:spPr>
          <a:xfrm>
            <a:off x="6730772" y="1222747"/>
            <a:ext cx="2152500" cy="3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600">
                <a:solidFill>
                  <a:schemeClr val="lt1"/>
                </a:solidFill>
                <a:latin typeface="Montserrat"/>
                <a:ea typeface="Montserrat"/>
                <a:cs typeface="Montserrat"/>
                <a:sym typeface="Montserrat"/>
              </a:rPr>
              <a:t>Time for an attacker to brute force passwords. </a:t>
            </a:r>
            <a:br>
              <a:rPr lang="en-GB" sz="2600">
                <a:solidFill>
                  <a:schemeClr val="lt1"/>
                </a:solidFill>
                <a:latin typeface="Montserrat"/>
                <a:ea typeface="Montserrat"/>
                <a:cs typeface="Montserrat"/>
                <a:sym typeface="Montserrat"/>
              </a:rPr>
            </a:br>
            <a:br>
              <a:rPr lang="en-GB" sz="2600">
                <a:solidFill>
                  <a:schemeClr val="lt1"/>
                </a:solidFill>
                <a:latin typeface="Montserrat"/>
                <a:ea typeface="Montserrat"/>
                <a:cs typeface="Montserrat"/>
                <a:sym typeface="Montserrat"/>
              </a:rPr>
            </a:br>
            <a:r>
              <a:rPr lang="en-GB" sz="2600">
                <a:solidFill>
                  <a:schemeClr val="lt1"/>
                </a:solidFill>
                <a:latin typeface="Montserrat"/>
                <a:ea typeface="Montserrat"/>
                <a:cs typeface="Montserrat"/>
                <a:sym typeface="Montserrat"/>
              </a:rPr>
              <a:t>Are </a:t>
            </a:r>
            <a:r>
              <a:rPr lang="en-GB" sz="2600" u="sng">
                <a:solidFill>
                  <a:schemeClr val="lt1"/>
                </a:solidFill>
                <a:latin typeface="Montserrat"/>
                <a:ea typeface="Montserrat"/>
                <a:cs typeface="Montserrat"/>
                <a:sym typeface="Montserrat"/>
              </a:rPr>
              <a:t>you</a:t>
            </a:r>
            <a:r>
              <a:rPr lang="en-GB" sz="2600">
                <a:solidFill>
                  <a:schemeClr val="lt1"/>
                </a:solidFill>
                <a:latin typeface="Montserrat"/>
                <a:ea typeface="Montserrat"/>
                <a:cs typeface="Montserrat"/>
                <a:sym typeface="Montserrat"/>
              </a:rPr>
              <a:t> in the </a:t>
            </a:r>
            <a:r>
              <a:rPr lang="en-GB" sz="2600">
                <a:solidFill>
                  <a:srgbClr val="FFFF00"/>
                </a:solidFill>
                <a:latin typeface="Montserrat"/>
                <a:ea typeface="Montserrat"/>
                <a:cs typeface="Montserrat"/>
                <a:sym typeface="Montserrat"/>
              </a:rPr>
              <a:t>yellow </a:t>
            </a:r>
            <a:r>
              <a:rPr lang="en-GB" sz="2600">
                <a:solidFill>
                  <a:schemeClr val="lt1"/>
                </a:solidFill>
                <a:latin typeface="Montserrat"/>
                <a:ea typeface="Montserrat"/>
                <a:cs typeface="Montserrat"/>
                <a:sym typeface="Montserrat"/>
              </a:rPr>
              <a:t>or </a:t>
            </a:r>
            <a:r>
              <a:rPr lang="en-GB" sz="2600">
                <a:solidFill>
                  <a:srgbClr val="00FF00"/>
                </a:solidFill>
                <a:latin typeface="Montserrat"/>
                <a:ea typeface="Montserrat"/>
                <a:cs typeface="Montserrat"/>
                <a:sym typeface="Montserrat"/>
              </a:rPr>
              <a:t>green</a:t>
            </a:r>
            <a:r>
              <a:rPr lang="en-GB" sz="2600">
                <a:solidFill>
                  <a:schemeClr val="lt1"/>
                </a:solidFill>
                <a:latin typeface="Montserrat"/>
                <a:ea typeface="Montserrat"/>
                <a:cs typeface="Montserrat"/>
                <a:sym typeface="Montserrat"/>
              </a:rPr>
              <a:t>?</a:t>
            </a:r>
            <a:endParaRPr sz="16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2"/>
          <p:cNvSpPr txBox="1"/>
          <p:nvPr>
            <p:ph type="title"/>
          </p:nvPr>
        </p:nvSpPr>
        <p:spPr>
          <a:xfrm>
            <a:off x="1211044" y="256400"/>
            <a:ext cx="6429000" cy="5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2FA - two-factor auth</a:t>
            </a:r>
            <a:endParaRPr sz="3000"/>
          </a:p>
        </p:txBody>
      </p:sp>
      <p:sp>
        <p:nvSpPr>
          <p:cNvPr id="572" name="Google Shape;572;p42"/>
          <p:cNvSpPr txBox="1"/>
          <p:nvPr>
            <p:ph idx="1" type="body"/>
          </p:nvPr>
        </p:nvSpPr>
        <p:spPr>
          <a:xfrm>
            <a:off x="1141444" y="2208500"/>
            <a:ext cx="6091500" cy="2541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“Your one-time code is…”</a:t>
            </a:r>
            <a:endParaRPr sz="2000"/>
          </a:p>
          <a:p>
            <a:pPr indent="-355600" lvl="1" marL="914400" rtl="0" algn="l">
              <a:spcBef>
                <a:spcPts val="0"/>
              </a:spcBef>
              <a:spcAft>
                <a:spcPts val="0"/>
              </a:spcAft>
              <a:buSzPts val="2000"/>
              <a:buChar char="○"/>
            </a:pPr>
            <a:r>
              <a:rPr lang="en-GB" sz="2000"/>
              <a:t>SMS</a:t>
            </a:r>
            <a:endParaRPr sz="2000"/>
          </a:p>
          <a:p>
            <a:pPr indent="-355600" lvl="1" marL="914400" rtl="0" algn="l">
              <a:spcBef>
                <a:spcPts val="0"/>
              </a:spcBef>
              <a:spcAft>
                <a:spcPts val="0"/>
              </a:spcAft>
              <a:buClr>
                <a:srgbClr val="FFFFFF"/>
              </a:buClr>
              <a:buSzPts val="2000"/>
              <a:buChar char="○"/>
            </a:pPr>
            <a:r>
              <a:rPr lang="en-GB" sz="2000"/>
              <a:t>Phone call</a:t>
            </a:r>
            <a:endParaRPr sz="2000"/>
          </a:p>
          <a:p>
            <a:pPr indent="-355600" lvl="1" marL="914400" rtl="0" algn="l">
              <a:spcBef>
                <a:spcPts val="0"/>
              </a:spcBef>
              <a:spcAft>
                <a:spcPts val="0"/>
              </a:spcAft>
              <a:buClr>
                <a:srgbClr val="FFFFFF"/>
              </a:buClr>
              <a:buSzPts val="2000"/>
              <a:buChar char="○"/>
            </a:pPr>
            <a:r>
              <a:rPr lang="en-GB" sz="2000">
                <a:solidFill>
                  <a:srgbClr val="FFFFFF"/>
                </a:solidFill>
              </a:rPr>
              <a:t>Applications</a:t>
            </a:r>
            <a:endParaRPr sz="2000">
              <a:solidFill>
                <a:srgbClr val="FFFFFF"/>
              </a:solidFill>
            </a:endParaRPr>
          </a:p>
          <a:p>
            <a:pPr indent="-349250" lvl="2" marL="1371600" rtl="0" algn="l">
              <a:spcBef>
                <a:spcPts val="0"/>
              </a:spcBef>
              <a:spcAft>
                <a:spcPts val="0"/>
              </a:spcAft>
              <a:buClr>
                <a:srgbClr val="FFFFFF"/>
              </a:buClr>
              <a:buSzPts val="1900"/>
              <a:buChar char="■"/>
            </a:pPr>
            <a:r>
              <a:rPr lang="en-GB" sz="1900">
                <a:solidFill>
                  <a:srgbClr val="FFFFFF"/>
                </a:solidFill>
              </a:rPr>
              <a:t>Google Authenticator</a:t>
            </a:r>
            <a:endParaRPr sz="1900">
              <a:solidFill>
                <a:srgbClr val="FFFFFF"/>
              </a:solidFill>
            </a:endParaRPr>
          </a:p>
          <a:p>
            <a:pPr indent="-349250" lvl="2" marL="1371600" rtl="0" algn="l">
              <a:spcBef>
                <a:spcPts val="0"/>
              </a:spcBef>
              <a:spcAft>
                <a:spcPts val="0"/>
              </a:spcAft>
              <a:buClr>
                <a:srgbClr val="FFFFFF"/>
              </a:buClr>
              <a:buSzPts val="1900"/>
              <a:buChar char="■"/>
            </a:pPr>
            <a:r>
              <a:rPr lang="en-GB" sz="1900">
                <a:solidFill>
                  <a:srgbClr val="FFFFFF"/>
                </a:solidFill>
              </a:rPr>
              <a:t>Microsoft Authenticator</a:t>
            </a:r>
            <a:endParaRPr sz="1900">
              <a:solidFill>
                <a:srgbClr val="FFFFFF"/>
              </a:solidFill>
            </a:endParaRPr>
          </a:p>
          <a:p>
            <a:pPr indent="-349250" lvl="2" marL="1371600" rtl="0" algn="l">
              <a:spcBef>
                <a:spcPts val="0"/>
              </a:spcBef>
              <a:spcAft>
                <a:spcPts val="0"/>
              </a:spcAft>
              <a:buClr>
                <a:srgbClr val="FFFFFF"/>
              </a:buClr>
              <a:buSzPts val="1900"/>
              <a:buChar char="■"/>
            </a:pPr>
            <a:r>
              <a:rPr lang="en-GB" sz="1900">
                <a:solidFill>
                  <a:srgbClr val="FFFFFF"/>
                </a:solidFill>
              </a:rPr>
              <a:t>Built into password manager?</a:t>
            </a:r>
            <a:endParaRPr sz="1900">
              <a:solidFill>
                <a:srgbClr val="FFFFFF"/>
              </a:solidFill>
            </a:endParaRPr>
          </a:p>
          <a:p>
            <a:pPr indent="0" lvl="0" marL="0" rtl="0" algn="l">
              <a:spcBef>
                <a:spcPts val="1600"/>
              </a:spcBef>
              <a:spcAft>
                <a:spcPts val="1600"/>
              </a:spcAft>
              <a:buNone/>
            </a:pPr>
            <a:r>
              <a:t/>
            </a:r>
            <a:endParaRPr sz="2000">
              <a:solidFill>
                <a:srgbClr val="FFFFFF"/>
              </a:solidFill>
            </a:endParaRPr>
          </a:p>
        </p:txBody>
      </p:sp>
      <p:grpSp>
        <p:nvGrpSpPr>
          <p:cNvPr id="573" name="Google Shape;573;p42"/>
          <p:cNvGrpSpPr/>
          <p:nvPr/>
        </p:nvGrpSpPr>
        <p:grpSpPr>
          <a:xfrm>
            <a:off x="7063274" y="730189"/>
            <a:ext cx="1319659" cy="2599198"/>
            <a:chOff x="3983627" y="1676395"/>
            <a:chExt cx="1449538" cy="2881914"/>
          </a:xfrm>
        </p:grpSpPr>
        <p:sp>
          <p:nvSpPr>
            <p:cNvPr id="574" name="Google Shape;574;p42"/>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7" name="Google Shape;577;p42"/>
          <p:cNvPicPr preferRelativeResize="0"/>
          <p:nvPr/>
        </p:nvPicPr>
        <p:blipFill rotWithShape="1">
          <a:blip r:embed="rId3">
            <a:alphaModFix/>
          </a:blip>
          <a:srcRect b="4044" l="0" r="0" t="4035"/>
          <a:stretch/>
        </p:blipFill>
        <p:spPr>
          <a:xfrm>
            <a:off x="7063322" y="730150"/>
            <a:ext cx="1317300" cy="2229000"/>
          </a:xfrm>
          <a:prstGeom prst="round2SameRect">
            <a:avLst>
              <a:gd fmla="val 4129" name="adj1"/>
              <a:gd fmla="val 0" name="adj2"/>
            </a:avLst>
          </a:prstGeom>
          <a:noFill/>
          <a:ln>
            <a:noFill/>
          </a:ln>
        </p:spPr>
      </p:pic>
      <p:sp>
        <p:nvSpPr>
          <p:cNvPr id="578" name="Google Shape;578;p42"/>
          <p:cNvSpPr/>
          <p:nvPr/>
        </p:nvSpPr>
        <p:spPr>
          <a:xfrm flipH="1">
            <a:off x="7030267" y="1101215"/>
            <a:ext cx="1350300" cy="2229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nvSpPr>
        <p:spPr>
          <a:xfrm>
            <a:off x="1141444" y="763700"/>
            <a:ext cx="5222400" cy="1246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What is 2FA?</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“Beyond” a username and password</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Second form to prove it is you</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Typically out-of-band</a:t>
            </a:r>
            <a:endParaRPr sz="2000">
              <a:latin typeface="Lato"/>
              <a:ea typeface="Lato"/>
              <a:cs typeface="Lato"/>
              <a:sym typeface="Lato"/>
            </a:endParaRPr>
          </a:p>
        </p:txBody>
      </p:sp>
      <p:sp>
        <p:nvSpPr>
          <p:cNvPr id="580" name="Google Shape;58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1" name="Google Shape;581;p42"/>
          <p:cNvSpPr txBox="1"/>
          <p:nvPr/>
        </p:nvSpPr>
        <p:spPr>
          <a:xfrm>
            <a:off x="3324169" y="2571750"/>
            <a:ext cx="3000000" cy="12936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Email</a:t>
            </a:r>
            <a:endParaRPr sz="2000">
              <a:solidFill>
                <a:schemeClr val="lt1"/>
              </a:solidFill>
              <a:latin typeface="Lato"/>
              <a:ea typeface="Lato"/>
              <a:cs typeface="Lato"/>
              <a:sym typeface="Lato"/>
            </a:endParaRPr>
          </a:p>
          <a:p>
            <a:pPr indent="-355600" lvl="1" marL="9144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Phone pop-up</a:t>
            </a:r>
            <a:endParaRPr sz="2000">
              <a:solidFill>
                <a:schemeClr val="lt1"/>
              </a:solidFill>
              <a:latin typeface="Lato"/>
              <a:ea typeface="Lato"/>
              <a:cs typeface="Lato"/>
              <a:sym typeface="Lato"/>
            </a:endParaRPr>
          </a:p>
          <a:p>
            <a:pPr indent="0" lvl="0" marL="914400" rtl="0" algn="l">
              <a:lnSpc>
                <a:spcPct val="115000"/>
              </a:lnSpc>
              <a:spcBef>
                <a:spcPts val="1600"/>
              </a:spcBef>
              <a:spcAft>
                <a:spcPts val="1600"/>
              </a:spcAft>
              <a:buNone/>
            </a:pPr>
            <a:r>
              <a:t/>
            </a:r>
            <a:endParaRPr sz="2000">
              <a:solidFill>
                <a:schemeClr val="lt1"/>
              </a:solidFill>
              <a:latin typeface="Lato"/>
              <a:ea typeface="Lato"/>
              <a:cs typeface="Lato"/>
              <a:sym typeface="Lato"/>
            </a:endParaRPr>
          </a:p>
        </p:txBody>
      </p:sp>
      <p:sp>
        <p:nvSpPr>
          <p:cNvPr id="582" name="Google Shape;582;p42"/>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583" name="Google Shape;583;p42"/>
          <p:cNvSpPr txBox="1"/>
          <p:nvPr/>
        </p:nvSpPr>
        <p:spPr>
          <a:xfrm>
            <a:off x="176450" y="3263350"/>
            <a:ext cx="1225500" cy="8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2000">
                <a:solidFill>
                  <a:schemeClr val="lt1"/>
                </a:solidFill>
                <a:latin typeface="Lato"/>
                <a:ea typeface="Lato"/>
                <a:cs typeface="Lato"/>
                <a:sym typeface="Lato"/>
              </a:rPr>
              <a:t>Not as secure</a:t>
            </a:r>
            <a:endParaRPr/>
          </a:p>
        </p:txBody>
      </p:sp>
      <p:sp>
        <p:nvSpPr>
          <p:cNvPr id="584" name="Google Shape;584;p42"/>
          <p:cNvSpPr/>
          <p:nvPr/>
        </p:nvSpPr>
        <p:spPr>
          <a:xfrm>
            <a:off x="228050" y="3292750"/>
            <a:ext cx="1122300" cy="8148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42"/>
          <p:cNvCxnSpPr/>
          <p:nvPr/>
        </p:nvCxnSpPr>
        <p:spPr>
          <a:xfrm flipH="1" rot="10800000">
            <a:off x="1353350" y="3176875"/>
            <a:ext cx="353700" cy="205200"/>
          </a:xfrm>
          <a:prstGeom prst="straightConnector1">
            <a:avLst/>
          </a:prstGeom>
          <a:noFill/>
          <a:ln cap="flat" cmpd="sng" w="28575">
            <a:solidFill>
              <a:schemeClr val="dk2"/>
            </a:solidFill>
            <a:prstDash val="solid"/>
            <a:round/>
            <a:headEnd len="med" w="med" type="none"/>
            <a:tailEnd len="med" w="med" type="triangle"/>
          </a:ln>
        </p:spPr>
      </p:cxnSp>
      <p:sp>
        <p:nvSpPr>
          <p:cNvPr id="586" name="Google Shape;586;p42"/>
          <p:cNvSpPr txBox="1"/>
          <p:nvPr/>
        </p:nvSpPr>
        <p:spPr>
          <a:xfrm>
            <a:off x="1946400" y="4749900"/>
            <a:ext cx="5251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Microsoft Tech Community</a:t>
            </a:r>
            <a:endParaRPr sz="800">
              <a:solidFill>
                <a:srgbClr val="999999"/>
              </a:solidFill>
              <a:latin typeface="Lato"/>
              <a:ea typeface="Lato"/>
              <a:cs typeface="Lato"/>
              <a:sym typeface="Lato"/>
            </a:endParaRPr>
          </a:p>
        </p:txBody>
      </p:sp>
      <p:sp>
        <p:nvSpPr>
          <p:cNvPr id="587" name="Google Shape;587;p42"/>
          <p:cNvSpPr txBox="1"/>
          <p:nvPr/>
        </p:nvSpPr>
        <p:spPr>
          <a:xfrm>
            <a:off x="6661425" y="3502525"/>
            <a:ext cx="22404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900">
                <a:solidFill>
                  <a:schemeClr val="lt1"/>
                </a:solidFill>
              </a:rPr>
              <a:t>99.9% LESS likely to be compromised if you use MFA</a:t>
            </a:r>
            <a:r>
              <a:rPr i="1" lang="en-GB"/>
              <a:t>.</a:t>
            </a:r>
            <a:endParaRPr i="1"/>
          </a:p>
        </p:txBody>
      </p:sp>
      <p:cxnSp>
        <p:nvCxnSpPr>
          <p:cNvPr id="588" name="Google Shape;588;p42"/>
          <p:cNvCxnSpPr/>
          <p:nvPr/>
        </p:nvCxnSpPr>
        <p:spPr>
          <a:xfrm flipH="1" rot="10800000">
            <a:off x="904450" y="2826575"/>
            <a:ext cx="802800" cy="463500"/>
          </a:xfrm>
          <a:prstGeom prst="straightConnector1">
            <a:avLst/>
          </a:prstGeom>
          <a:noFill/>
          <a:ln cap="flat" cmpd="sng" w="28575">
            <a:solidFill>
              <a:schemeClr val="dk2"/>
            </a:solidFill>
            <a:prstDash val="solid"/>
            <a:round/>
            <a:headEnd len="med" w="med" type="none"/>
            <a:tailEnd len="med" w="med" type="triangle"/>
          </a:ln>
        </p:spPr>
      </p:cxnSp>
      <p:pic>
        <p:nvPicPr>
          <p:cNvPr id="589" name="Google Shape;589;p42"/>
          <p:cNvPicPr preferRelativeResize="0"/>
          <p:nvPr/>
        </p:nvPicPr>
        <p:blipFill>
          <a:blip r:embed="rId4">
            <a:alphaModFix/>
          </a:blip>
          <a:stretch>
            <a:fillRect/>
          </a:stretch>
        </p:blipFill>
        <p:spPr>
          <a:xfrm flipH="1">
            <a:off x="6070250" y="3791124"/>
            <a:ext cx="591175" cy="48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43"/>
          <p:cNvPicPr preferRelativeResize="0"/>
          <p:nvPr/>
        </p:nvPicPr>
        <p:blipFill>
          <a:blip r:embed="rId3">
            <a:alphaModFix amt="26000"/>
          </a:blip>
          <a:stretch>
            <a:fillRect/>
          </a:stretch>
        </p:blipFill>
        <p:spPr>
          <a:xfrm>
            <a:off x="2628200" y="627975"/>
            <a:ext cx="3887601" cy="3887601"/>
          </a:xfrm>
          <a:prstGeom prst="rect">
            <a:avLst/>
          </a:prstGeom>
          <a:noFill/>
          <a:ln>
            <a:noFill/>
          </a:ln>
        </p:spPr>
      </p:pic>
      <p:sp>
        <p:nvSpPr>
          <p:cNvPr id="595" name="Google Shape;59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96" name="Google Shape;596;p43"/>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597" name="Google Shape;597;p43"/>
          <p:cNvSpPr txBox="1"/>
          <p:nvPr>
            <p:ph type="title"/>
          </p:nvPr>
        </p:nvSpPr>
        <p:spPr>
          <a:xfrm>
            <a:off x="706200" y="930600"/>
            <a:ext cx="7731600" cy="32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800"/>
              <a:t>Worksheet #3</a:t>
            </a:r>
            <a:br>
              <a:rPr b="1" lang="en-GB" sz="4800"/>
            </a:br>
            <a:r>
              <a:rPr b="1" i="1" lang="en-GB" sz="4800"/>
              <a:t>Password managers </a:t>
            </a:r>
            <a:br>
              <a:rPr b="1" i="1" lang="en-GB" sz="4800"/>
            </a:br>
            <a:r>
              <a:rPr b="1" i="1" lang="en-GB" sz="4800"/>
              <a:t>&amp; 2FA</a:t>
            </a:r>
            <a:br>
              <a:rPr b="1" i="1" lang="en-GB" sz="4800"/>
            </a:br>
            <a:br>
              <a:rPr lang="en-GB"/>
            </a:br>
            <a:r>
              <a:rPr b="1" lang="en-GB"/>
              <a:t>https://www.treetopsecurity.com/CAT</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44"/>
          <p:cNvPicPr preferRelativeResize="0"/>
          <p:nvPr/>
        </p:nvPicPr>
        <p:blipFill>
          <a:blip r:embed="rId3">
            <a:alphaModFix amt="55000"/>
          </a:blip>
          <a:stretch>
            <a:fillRect/>
          </a:stretch>
        </p:blipFill>
        <p:spPr>
          <a:xfrm>
            <a:off x="1146568" y="0"/>
            <a:ext cx="6850864" cy="5143500"/>
          </a:xfrm>
          <a:prstGeom prst="rect">
            <a:avLst/>
          </a:prstGeom>
          <a:noFill/>
          <a:ln>
            <a:noFill/>
          </a:ln>
        </p:spPr>
      </p:pic>
      <p:sp>
        <p:nvSpPr>
          <p:cNvPr id="603" name="Google Shape;603;p44"/>
          <p:cNvSpPr txBox="1"/>
          <p:nvPr>
            <p:ph type="title"/>
          </p:nvPr>
        </p:nvSpPr>
        <p:spPr>
          <a:xfrm>
            <a:off x="1401163" y="1340100"/>
            <a:ext cx="6341700" cy="24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Just</a:t>
            </a:r>
            <a:endParaRPr b="1" sz="4800"/>
          </a:p>
          <a:p>
            <a:pPr indent="0" lvl="0" marL="0" rtl="0" algn="ctr">
              <a:spcBef>
                <a:spcPts val="0"/>
              </a:spcBef>
              <a:spcAft>
                <a:spcPts val="0"/>
              </a:spcAft>
              <a:buNone/>
            </a:pPr>
            <a:r>
              <a:rPr b="1" lang="en-GB" sz="4800"/>
              <a:t>A Little</a:t>
            </a:r>
            <a:endParaRPr b="1" sz="4800"/>
          </a:p>
          <a:p>
            <a:pPr indent="0" lvl="0" marL="0" rtl="0" algn="ctr">
              <a:spcBef>
                <a:spcPts val="0"/>
              </a:spcBef>
              <a:spcAft>
                <a:spcPts val="0"/>
              </a:spcAft>
              <a:buNone/>
            </a:pPr>
            <a:r>
              <a:rPr b="1" lang="en-GB" sz="4800"/>
              <a:t>Click</a:t>
            </a:r>
            <a:endParaRPr b="1" sz="4800"/>
          </a:p>
        </p:txBody>
      </p:sp>
      <p:sp>
        <p:nvSpPr>
          <p:cNvPr id="604" name="Google Shape;60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5" name="Google Shape;605;p44"/>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5"/>
          <p:cNvSpPr txBox="1"/>
          <p:nvPr>
            <p:ph type="title"/>
          </p:nvPr>
        </p:nvSpPr>
        <p:spPr>
          <a:xfrm>
            <a:off x="1124900" y="393750"/>
            <a:ext cx="721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Is the link safe in 4 steps</a:t>
            </a:r>
            <a:endParaRPr sz="3000"/>
          </a:p>
        </p:txBody>
      </p:sp>
      <p:sp>
        <p:nvSpPr>
          <p:cNvPr id="611" name="Google Shape;611;p45"/>
          <p:cNvSpPr txBox="1"/>
          <p:nvPr/>
        </p:nvSpPr>
        <p:spPr>
          <a:xfrm>
            <a:off x="741429" y="1535418"/>
            <a:ext cx="1871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1. Verify</a:t>
            </a:r>
            <a:endParaRPr/>
          </a:p>
        </p:txBody>
      </p:sp>
      <p:sp>
        <p:nvSpPr>
          <p:cNvPr id="612" name="Google Shape;612;p45"/>
          <p:cNvSpPr txBox="1"/>
          <p:nvPr/>
        </p:nvSpPr>
        <p:spPr>
          <a:xfrm>
            <a:off x="278475" y="1979425"/>
            <a:ext cx="2986800" cy="11964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GB">
                <a:solidFill>
                  <a:srgbClr val="D9D9D9"/>
                </a:solidFill>
                <a:latin typeface="Lato"/>
                <a:ea typeface="Lato"/>
                <a:cs typeface="Lato"/>
                <a:sym typeface="Lato"/>
              </a:rPr>
              <a:t>Were you expecting a link? </a:t>
            </a:r>
            <a:endParaRPr>
              <a:solidFill>
                <a:srgbClr val="D9D9D9"/>
              </a:solidFill>
              <a:latin typeface="Lato"/>
              <a:ea typeface="Lato"/>
              <a:cs typeface="Lato"/>
              <a:sym typeface="Lato"/>
            </a:endParaRPr>
          </a:p>
          <a:p>
            <a:pPr indent="-317500" lvl="1" marL="914400" rtl="0" algn="l">
              <a:lnSpc>
                <a:spcPct val="100000"/>
              </a:lnSpc>
              <a:spcBef>
                <a:spcPts val="0"/>
              </a:spcBef>
              <a:spcAft>
                <a:spcPts val="0"/>
              </a:spcAft>
              <a:buClr>
                <a:srgbClr val="D9D9D9"/>
              </a:buClr>
              <a:buSzPts val="1400"/>
              <a:buFont typeface="Lato"/>
              <a:buChar char="○"/>
            </a:pPr>
            <a:r>
              <a:rPr lang="en-GB">
                <a:solidFill>
                  <a:srgbClr val="D9D9D9"/>
                </a:solidFill>
                <a:latin typeface="Lato"/>
                <a:ea typeface="Lato"/>
                <a:cs typeface="Lato"/>
                <a:sym typeface="Lato"/>
              </a:rPr>
              <a:t>Not just email!</a:t>
            </a:r>
            <a:endParaRPr>
              <a:solidFill>
                <a:srgbClr val="D9D9D9"/>
              </a:solidFill>
              <a:latin typeface="Lato"/>
              <a:ea typeface="Lato"/>
              <a:cs typeface="Lato"/>
              <a:sym typeface="Lato"/>
            </a:endParaRPr>
          </a:p>
          <a:p>
            <a:pPr indent="-317500" lvl="1" marL="914400" rtl="0" algn="l">
              <a:lnSpc>
                <a:spcPct val="100000"/>
              </a:lnSpc>
              <a:spcBef>
                <a:spcPts val="0"/>
              </a:spcBef>
              <a:spcAft>
                <a:spcPts val="0"/>
              </a:spcAft>
              <a:buClr>
                <a:srgbClr val="D9D9D9"/>
              </a:buClr>
              <a:buSzPts val="1400"/>
              <a:buFont typeface="Lato"/>
              <a:buChar char="○"/>
            </a:pPr>
            <a:r>
              <a:rPr lang="en-GB">
                <a:solidFill>
                  <a:srgbClr val="D9D9D9"/>
                </a:solidFill>
                <a:latin typeface="Lato"/>
                <a:ea typeface="Lato"/>
                <a:cs typeface="Lato"/>
                <a:sym typeface="Lato"/>
              </a:rPr>
              <a:t>Social Media</a:t>
            </a:r>
            <a:endParaRPr>
              <a:solidFill>
                <a:srgbClr val="D9D9D9"/>
              </a:solidFill>
              <a:latin typeface="Lato"/>
              <a:ea typeface="Lato"/>
              <a:cs typeface="Lato"/>
              <a:sym typeface="Lato"/>
            </a:endParaRPr>
          </a:p>
          <a:p>
            <a:pPr indent="-317500" lvl="1" marL="914400" rtl="0" algn="l">
              <a:lnSpc>
                <a:spcPct val="100000"/>
              </a:lnSpc>
              <a:spcBef>
                <a:spcPts val="0"/>
              </a:spcBef>
              <a:spcAft>
                <a:spcPts val="0"/>
              </a:spcAft>
              <a:buClr>
                <a:srgbClr val="D9D9D9"/>
              </a:buClr>
              <a:buSzPts val="1400"/>
              <a:buFont typeface="Lato"/>
              <a:buChar char="○"/>
            </a:pPr>
            <a:r>
              <a:rPr lang="en-GB">
                <a:solidFill>
                  <a:srgbClr val="D9D9D9"/>
                </a:solidFill>
                <a:latin typeface="Lato"/>
                <a:ea typeface="Lato"/>
                <a:cs typeface="Lato"/>
                <a:sym typeface="Lato"/>
              </a:rPr>
              <a:t>SMS/iMessage</a:t>
            </a:r>
            <a:endParaRPr>
              <a:solidFill>
                <a:srgbClr val="D9D9D9"/>
              </a:solidFill>
              <a:latin typeface="Lato"/>
              <a:ea typeface="Lato"/>
              <a:cs typeface="Lato"/>
              <a:sym typeface="Lato"/>
            </a:endParaRPr>
          </a:p>
          <a:p>
            <a:pPr indent="-317500" lvl="1" marL="914400" rtl="0" algn="l">
              <a:lnSpc>
                <a:spcPct val="100000"/>
              </a:lnSpc>
              <a:spcBef>
                <a:spcPts val="0"/>
              </a:spcBef>
              <a:spcAft>
                <a:spcPts val="0"/>
              </a:spcAft>
              <a:buClr>
                <a:srgbClr val="D9D9D9"/>
              </a:buClr>
              <a:buSzPts val="1400"/>
              <a:buFont typeface="Lato"/>
              <a:buChar char="○"/>
            </a:pPr>
            <a:r>
              <a:rPr lang="en-GB">
                <a:solidFill>
                  <a:srgbClr val="D9D9D9"/>
                </a:solidFill>
                <a:latin typeface="Lato"/>
                <a:ea typeface="Lato"/>
                <a:cs typeface="Lato"/>
                <a:sym typeface="Lato"/>
              </a:rPr>
              <a:t>Zoom, Teams, Slack, etc.  </a:t>
            </a:r>
            <a:endParaRPr>
              <a:solidFill>
                <a:srgbClr val="D9D9D9"/>
              </a:solidFill>
              <a:latin typeface="Lato"/>
              <a:ea typeface="Lato"/>
              <a:cs typeface="Lato"/>
              <a:sym typeface="Lato"/>
            </a:endParaRPr>
          </a:p>
        </p:txBody>
      </p:sp>
      <p:sp>
        <p:nvSpPr>
          <p:cNvPr id="613" name="Google Shape;613;p45"/>
          <p:cNvSpPr txBox="1"/>
          <p:nvPr/>
        </p:nvSpPr>
        <p:spPr>
          <a:xfrm>
            <a:off x="744829" y="3285796"/>
            <a:ext cx="1871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2. Hover</a:t>
            </a:r>
            <a:endParaRPr/>
          </a:p>
        </p:txBody>
      </p:sp>
      <p:sp>
        <p:nvSpPr>
          <p:cNvPr id="614" name="Google Shape;614;p45"/>
          <p:cNvSpPr txBox="1"/>
          <p:nvPr/>
        </p:nvSpPr>
        <p:spPr>
          <a:xfrm>
            <a:off x="735575" y="3839763"/>
            <a:ext cx="19287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2"/>
                </a:solidFill>
                <a:latin typeface="Lato"/>
                <a:ea typeface="Lato"/>
                <a:cs typeface="Lato"/>
                <a:sym typeface="Lato"/>
              </a:rPr>
              <a:t>Hover over the link to ensure that it leads to where it says it does</a:t>
            </a:r>
            <a:endParaRPr>
              <a:solidFill>
                <a:srgbClr val="D9D9D9"/>
              </a:solidFill>
              <a:latin typeface="Lato"/>
              <a:ea typeface="Lato"/>
              <a:cs typeface="Lato"/>
              <a:sym typeface="Lato"/>
            </a:endParaRPr>
          </a:p>
        </p:txBody>
      </p:sp>
      <p:sp>
        <p:nvSpPr>
          <p:cNvPr id="615" name="Google Shape;615;p45"/>
          <p:cNvSpPr txBox="1"/>
          <p:nvPr/>
        </p:nvSpPr>
        <p:spPr>
          <a:xfrm>
            <a:off x="6366408" y="3285833"/>
            <a:ext cx="1871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3. </a:t>
            </a:r>
            <a:r>
              <a:rPr lang="en-GB" sz="1600">
                <a:solidFill>
                  <a:srgbClr val="FFFFFF"/>
                </a:solidFill>
                <a:latin typeface="Montserrat"/>
                <a:ea typeface="Montserrat"/>
                <a:cs typeface="Montserrat"/>
                <a:sym typeface="Montserrat"/>
              </a:rPr>
              <a:t>Sniff test</a:t>
            </a:r>
            <a:endParaRPr/>
          </a:p>
        </p:txBody>
      </p:sp>
      <p:sp>
        <p:nvSpPr>
          <p:cNvPr id="616" name="Google Shape;616;p45"/>
          <p:cNvSpPr txBox="1"/>
          <p:nvPr/>
        </p:nvSpPr>
        <p:spPr>
          <a:xfrm>
            <a:off x="6366500" y="3833188"/>
            <a:ext cx="24699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2"/>
                </a:solidFill>
                <a:latin typeface="Lato"/>
                <a:ea typeface="Lato"/>
                <a:cs typeface="Lato"/>
                <a:sym typeface="Lato"/>
              </a:rPr>
              <a:t>Is it a site you recognize?</a:t>
            </a:r>
            <a:br>
              <a:rPr lang="en-GB">
                <a:solidFill>
                  <a:schemeClr val="dk2"/>
                </a:solidFill>
                <a:latin typeface="Lato"/>
                <a:ea typeface="Lato"/>
                <a:cs typeface="Lato"/>
                <a:sym typeface="Lato"/>
              </a:rPr>
            </a:br>
            <a:r>
              <a:rPr lang="en-GB">
                <a:solidFill>
                  <a:schemeClr val="dk2"/>
                </a:solidFill>
                <a:latin typeface="Lato"/>
                <a:ea typeface="Lato"/>
                <a:cs typeface="Lato"/>
                <a:sym typeface="Lato"/>
              </a:rPr>
              <a:t>Does it feel “familiar” to you?</a:t>
            </a:r>
            <a:br>
              <a:rPr lang="en-GB">
                <a:solidFill>
                  <a:schemeClr val="dk2"/>
                </a:solidFill>
                <a:latin typeface="Lato"/>
                <a:ea typeface="Lato"/>
                <a:cs typeface="Lato"/>
                <a:sym typeface="Lato"/>
              </a:rPr>
            </a:br>
            <a:r>
              <a:rPr lang="en-GB">
                <a:solidFill>
                  <a:schemeClr val="dk2"/>
                </a:solidFill>
                <a:latin typeface="Lato"/>
                <a:ea typeface="Lato"/>
                <a:cs typeface="Lato"/>
                <a:sym typeface="Lato"/>
              </a:rPr>
              <a:t>Be skeptical </a:t>
            </a:r>
            <a:endParaRPr>
              <a:solidFill>
                <a:schemeClr val="dk2"/>
              </a:solidFill>
              <a:latin typeface="Lato"/>
              <a:ea typeface="Lato"/>
              <a:cs typeface="Lato"/>
              <a:sym typeface="Lato"/>
            </a:endParaRPr>
          </a:p>
        </p:txBody>
      </p:sp>
      <p:sp>
        <p:nvSpPr>
          <p:cNvPr id="617" name="Google Shape;617;p45"/>
          <p:cNvSpPr txBox="1"/>
          <p:nvPr/>
        </p:nvSpPr>
        <p:spPr>
          <a:xfrm>
            <a:off x="6366408" y="1549406"/>
            <a:ext cx="1871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4. </a:t>
            </a:r>
            <a:r>
              <a:rPr lang="en-GB" sz="1600">
                <a:solidFill>
                  <a:srgbClr val="FFFFFF"/>
                </a:solidFill>
                <a:latin typeface="Montserrat"/>
                <a:ea typeface="Montserrat"/>
                <a:cs typeface="Montserrat"/>
                <a:sym typeface="Montserrat"/>
              </a:rPr>
              <a:t>Click</a:t>
            </a:r>
            <a:endParaRPr/>
          </a:p>
        </p:txBody>
      </p:sp>
      <p:sp>
        <p:nvSpPr>
          <p:cNvPr id="618" name="Google Shape;618;p45"/>
          <p:cNvSpPr txBox="1"/>
          <p:nvPr/>
        </p:nvSpPr>
        <p:spPr>
          <a:xfrm>
            <a:off x="6366400" y="1882213"/>
            <a:ext cx="2009700" cy="11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a:solidFill>
                  <a:srgbClr val="D9D9D9"/>
                </a:solidFill>
                <a:latin typeface="Lato"/>
                <a:ea typeface="Lato"/>
                <a:cs typeface="Lato"/>
                <a:sym typeface="Lato"/>
              </a:rPr>
              <a:t>Does it pass all 3 tests? Still use caution </a:t>
            </a:r>
            <a:br>
              <a:rPr lang="en-GB">
                <a:solidFill>
                  <a:srgbClr val="D9D9D9"/>
                </a:solidFill>
                <a:latin typeface="Lato"/>
                <a:ea typeface="Lato"/>
                <a:cs typeface="Lato"/>
                <a:sym typeface="Lato"/>
              </a:rPr>
            </a:br>
            <a:r>
              <a:rPr lang="en-GB">
                <a:solidFill>
                  <a:srgbClr val="D9D9D9"/>
                </a:solidFill>
                <a:latin typeface="Lato"/>
                <a:ea typeface="Lato"/>
                <a:cs typeface="Lato"/>
                <a:sym typeface="Lato"/>
              </a:rPr>
              <a:t>“When in doubt, throw it out”</a:t>
            </a:r>
            <a:endParaRPr>
              <a:solidFill>
                <a:srgbClr val="D9D9D9"/>
              </a:solidFill>
              <a:latin typeface="Lato"/>
              <a:ea typeface="Lato"/>
              <a:cs typeface="Lato"/>
              <a:sym typeface="Lato"/>
            </a:endParaRPr>
          </a:p>
        </p:txBody>
      </p:sp>
      <p:cxnSp>
        <p:nvCxnSpPr>
          <p:cNvPr id="619" name="Google Shape;619;p45"/>
          <p:cNvCxnSpPr/>
          <p:nvPr/>
        </p:nvCxnSpPr>
        <p:spPr>
          <a:xfrm flipH="1">
            <a:off x="710475" y="1475125"/>
            <a:ext cx="7887900" cy="14400"/>
          </a:xfrm>
          <a:prstGeom prst="straightConnector1">
            <a:avLst/>
          </a:prstGeom>
          <a:noFill/>
          <a:ln cap="flat" cmpd="sng" w="9525">
            <a:solidFill>
              <a:srgbClr val="B7B7B7"/>
            </a:solidFill>
            <a:prstDash val="solid"/>
            <a:round/>
            <a:headEnd len="med" w="med" type="none"/>
            <a:tailEnd len="med" w="med" type="none"/>
          </a:ln>
        </p:spPr>
      </p:cxnSp>
      <p:cxnSp>
        <p:nvCxnSpPr>
          <p:cNvPr id="620" name="Google Shape;620;p45"/>
          <p:cNvCxnSpPr/>
          <p:nvPr/>
        </p:nvCxnSpPr>
        <p:spPr>
          <a:xfrm flipH="1">
            <a:off x="787261" y="3165331"/>
            <a:ext cx="2296500" cy="10500"/>
          </a:xfrm>
          <a:prstGeom prst="straightConnector1">
            <a:avLst/>
          </a:prstGeom>
          <a:noFill/>
          <a:ln cap="flat" cmpd="sng" w="9525">
            <a:solidFill>
              <a:srgbClr val="FFFFFF"/>
            </a:solidFill>
            <a:prstDash val="dot"/>
            <a:round/>
            <a:headEnd len="med" w="med" type="none"/>
            <a:tailEnd len="med" w="med" type="none"/>
          </a:ln>
        </p:spPr>
      </p:cxnSp>
      <p:cxnSp>
        <p:nvCxnSpPr>
          <p:cNvPr id="621" name="Google Shape;621;p45"/>
          <p:cNvCxnSpPr/>
          <p:nvPr/>
        </p:nvCxnSpPr>
        <p:spPr>
          <a:xfrm flipH="1">
            <a:off x="6222997" y="3148168"/>
            <a:ext cx="2296500" cy="10500"/>
          </a:xfrm>
          <a:prstGeom prst="straightConnector1">
            <a:avLst/>
          </a:prstGeom>
          <a:noFill/>
          <a:ln cap="flat" cmpd="sng" w="9525">
            <a:solidFill>
              <a:srgbClr val="FFFFFF"/>
            </a:solidFill>
            <a:prstDash val="dot"/>
            <a:round/>
            <a:headEnd len="med" w="med" type="none"/>
            <a:tailEnd len="med" w="med" type="none"/>
          </a:ln>
        </p:spPr>
      </p:cxnSp>
      <p:sp>
        <p:nvSpPr>
          <p:cNvPr id="622" name="Google Shape;622;p45"/>
          <p:cNvSpPr/>
          <p:nvPr/>
        </p:nvSpPr>
        <p:spPr>
          <a:xfrm>
            <a:off x="3237407" y="1660001"/>
            <a:ext cx="28131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rot="5400000">
            <a:off x="3250261" y="1647101"/>
            <a:ext cx="2787300" cy="28131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rot="10800000">
            <a:off x="3237361" y="1659990"/>
            <a:ext cx="28131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rot="-5400000">
            <a:off x="3250307" y="1647090"/>
            <a:ext cx="2787300" cy="28131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5"/>
          <p:cNvGrpSpPr/>
          <p:nvPr/>
        </p:nvGrpSpPr>
        <p:grpSpPr>
          <a:xfrm>
            <a:off x="3143548" y="2700074"/>
            <a:ext cx="744516" cy="737729"/>
            <a:chOff x="2920647" y="2157958"/>
            <a:chExt cx="827700" cy="827700"/>
          </a:xfrm>
        </p:grpSpPr>
        <p:sp>
          <p:nvSpPr>
            <p:cNvPr id="627" name="Google Shape;627;p4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5"/>
          <p:cNvSpPr txBox="1"/>
          <p:nvPr/>
        </p:nvSpPr>
        <p:spPr>
          <a:xfrm>
            <a:off x="3265284" y="2882077"/>
            <a:ext cx="512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630" name="Google Shape;630;p45"/>
          <p:cNvGrpSpPr/>
          <p:nvPr/>
        </p:nvGrpSpPr>
        <p:grpSpPr>
          <a:xfrm rot="-5400000">
            <a:off x="4304223" y="3798762"/>
            <a:ext cx="737729" cy="744516"/>
            <a:chOff x="2920647" y="2157958"/>
            <a:chExt cx="827700" cy="827700"/>
          </a:xfrm>
        </p:grpSpPr>
        <p:sp>
          <p:nvSpPr>
            <p:cNvPr id="631" name="Google Shape;631;p4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45"/>
          <p:cNvSpPr txBox="1"/>
          <p:nvPr/>
        </p:nvSpPr>
        <p:spPr>
          <a:xfrm>
            <a:off x="4396886" y="3970169"/>
            <a:ext cx="512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634" name="Google Shape;634;p45"/>
          <p:cNvGrpSpPr/>
          <p:nvPr/>
        </p:nvGrpSpPr>
        <p:grpSpPr>
          <a:xfrm>
            <a:off x="5399114" y="2699871"/>
            <a:ext cx="744684" cy="737804"/>
            <a:chOff x="5428888" y="2158023"/>
            <a:chExt cx="828900" cy="828900"/>
          </a:xfrm>
        </p:grpSpPr>
        <p:sp>
          <p:nvSpPr>
            <p:cNvPr id="635" name="Google Shape;635;p4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15960000" dist="571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rot="-10551618">
              <a:off x="5498383" y="2253584"/>
              <a:ext cx="656613" cy="656891"/>
            </a:xfrm>
            <a:prstGeom prst="chord">
              <a:avLst>
                <a:gd fmla="val 2500565" name="adj1"/>
                <a:gd fmla="val 1811979" name="adj2"/>
              </a:avLst>
            </a:prstGeom>
            <a:solidFill>
              <a:srgbClr val="1976D2"/>
            </a:solidFill>
            <a:ln>
              <a:noFill/>
            </a:ln>
            <a:effectLst>
              <a:outerShdw blurRad="57150" rotWithShape="0" algn="bl" dir="15960000" dist="571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45"/>
          <p:cNvSpPr txBox="1"/>
          <p:nvPr/>
        </p:nvSpPr>
        <p:spPr>
          <a:xfrm>
            <a:off x="5490555" y="2882077"/>
            <a:ext cx="512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638" name="Google Shape;638;p45"/>
          <p:cNvGrpSpPr/>
          <p:nvPr/>
        </p:nvGrpSpPr>
        <p:grpSpPr>
          <a:xfrm rot="5400000">
            <a:off x="4272162" y="1565571"/>
            <a:ext cx="737729" cy="744516"/>
            <a:chOff x="2920647" y="2157958"/>
            <a:chExt cx="827700" cy="827700"/>
          </a:xfrm>
        </p:grpSpPr>
        <p:sp>
          <p:nvSpPr>
            <p:cNvPr id="639" name="Google Shape;639;p4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5"/>
          <p:cNvSpPr txBox="1"/>
          <p:nvPr/>
        </p:nvSpPr>
        <p:spPr>
          <a:xfrm>
            <a:off x="4396886" y="1764311"/>
            <a:ext cx="512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642" name="Google Shape;642;p45"/>
          <p:cNvSpPr/>
          <p:nvPr/>
        </p:nvSpPr>
        <p:spPr>
          <a:xfrm>
            <a:off x="3824930" y="2242132"/>
            <a:ext cx="1638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4" name="Google Shape;644;p45"/>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cxnSp>
        <p:nvCxnSpPr>
          <p:cNvPr id="645" name="Google Shape;645;p45"/>
          <p:cNvCxnSpPr/>
          <p:nvPr/>
        </p:nvCxnSpPr>
        <p:spPr>
          <a:xfrm flipH="1">
            <a:off x="697075" y="4663225"/>
            <a:ext cx="7887900" cy="144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1055600" y="393750"/>
            <a:ext cx="7280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 whoami</a:t>
            </a:r>
            <a:endParaRPr sz="3000"/>
          </a:p>
        </p:txBody>
      </p:sp>
      <p:sp>
        <p:nvSpPr>
          <p:cNvPr id="258" name="Google Shape;258;p19"/>
          <p:cNvSpPr txBox="1"/>
          <p:nvPr/>
        </p:nvSpPr>
        <p:spPr>
          <a:xfrm>
            <a:off x="996900" y="1087225"/>
            <a:ext cx="5957700" cy="3576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Tell the audience about yourself</a:t>
            </a:r>
            <a:endParaRPr sz="2000">
              <a:solidFill>
                <a:schemeClr val="lt1"/>
              </a:solidFill>
              <a:latin typeface="Lato"/>
              <a:ea typeface="Lato"/>
              <a:cs typeface="Lato"/>
              <a:sym typeface="Lato"/>
            </a:endParaRPr>
          </a:p>
          <a:p>
            <a:pPr indent="-355600" lvl="1" marL="9144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Where you work</a:t>
            </a:r>
            <a:endParaRPr sz="2000">
              <a:solidFill>
                <a:schemeClr val="lt1"/>
              </a:solidFill>
              <a:latin typeface="Lato"/>
              <a:ea typeface="Lato"/>
              <a:cs typeface="Lato"/>
              <a:sym typeface="Lato"/>
            </a:endParaRPr>
          </a:p>
          <a:p>
            <a:pPr indent="-355600" lvl="1" marL="9144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Background</a:t>
            </a:r>
            <a:endParaRPr sz="2000">
              <a:solidFill>
                <a:schemeClr val="lt1"/>
              </a:solidFill>
              <a:latin typeface="Lato"/>
              <a:ea typeface="Lato"/>
              <a:cs typeface="Lato"/>
              <a:sym typeface="Lato"/>
            </a:endParaRPr>
          </a:p>
          <a:p>
            <a:pPr indent="-355600" lvl="2" marL="13716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Education</a:t>
            </a:r>
            <a:endParaRPr sz="2000">
              <a:solidFill>
                <a:schemeClr val="lt1"/>
              </a:solidFill>
              <a:latin typeface="Lato"/>
              <a:ea typeface="Lato"/>
              <a:cs typeface="Lato"/>
              <a:sym typeface="Lato"/>
            </a:endParaRPr>
          </a:p>
          <a:p>
            <a:pPr indent="-355600" lvl="2" marL="13716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Work experience</a:t>
            </a:r>
            <a:endParaRPr sz="2000">
              <a:solidFill>
                <a:schemeClr val="lt1"/>
              </a:solidFill>
              <a:latin typeface="Lato"/>
              <a:ea typeface="Lato"/>
              <a:cs typeface="Lato"/>
              <a:sym typeface="Lato"/>
            </a:endParaRPr>
          </a:p>
          <a:p>
            <a:pPr indent="-355600" lvl="1" marL="9144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Why you are doing this</a:t>
            </a:r>
            <a:endParaRPr sz="2000">
              <a:solidFill>
                <a:schemeClr val="lt1"/>
              </a:solidFill>
              <a:latin typeface="Lato"/>
              <a:ea typeface="Lato"/>
              <a:cs typeface="Lato"/>
              <a:sym typeface="Lato"/>
            </a:endParaRPr>
          </a:p>
          <a:p>
            <a:pPr indent="-355600" lvl="1" marL="914400" marR="0" rtl="0" algn="l">
              <a:lnSpc>
                <a:spcPct val="100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Why you like volunteering</a:t>
            </a:r>
            <a:endParaRPr sz="2000">
              <a:solidFill>
                <a:schemeClr val="lt1"/>
              </a:solidFill>
              <a:latin typeface="Lato"/>
              <a:ea typeface="Lato"/>
              <a:cs typeface="Lato"/>
              <a:sym typeface="Lato"/>
            </a:endParaRPr>
          </a:p>
        </p:txBody>
      </p:sp>
      <p:pic>
        <p:nvPicPr>
          <p:cNvPr id="259" name="Google Shape;259;p19"/>
          <p:cNvPicPr preferRelativeResize="0"/>
          <p:nvPr/>
        </p:nvPicPr>
        <p:blipFill rotWithShape="1">
          <a:blip r:embed="rId3">
            <a:alphaModFix/>
          </a:blip>
          <a:srcRect b="0" l="17700" r="17700" t="0"/>
          <a:stretch/>
        </p:blipFill>
        <p:spPr>
          <a:xfrm rot="10800000">
            <a:off x="6240280" y="3600"/>
            <a:ext cx="2898000" cy="2691600"/>
          </a:xfrm>
          <a:prstGeom prst="rtTriangle">
            <a:avLst/>
          </a:prstGeom>
          <a:noFill/>
          <a:ln>
            <a:noFill/>
          </a:ln>
        </p:spPr>
      </p:pic>
      <p:sp>
        <p:nvSpPr>
          <p:cNvPr id="260" name="Google Shape;26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1" name="Google Shape;261;p19"/>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ph type="title"/>
          </p:nvPr>
        </p:nvSpPr>
        <p:spPr>
          <a:xfrm>
            <a:off x="1081050" y="240400"/>
            <a:ext cx="67500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Easy to recognize scam </a:t>
            </a:r>
            <a:endParaRPr sz="3000"/>
          </a:p>
        </p:txBody>
      </p:sp>
      <p:sp>
        <p:nvSpPr>
          <p:cNvPr id="651" name="Google Shape;651;p46"/>
          <p:cNvSpPr txBox="1"/>
          <p:nvPr>
            <p:ph idx="2" type="body"/>
          </p:nvPr>
        </p:nvSpPr>
        <p:spPr>
          <a:xfrm>
            <a:off x="2146375" y="3392275"/>
            <a:ext cx="3737400" cy="1473300"/>
          </a:xfrm>
          <a:prstGeom prst="rect">
            <a:avLst/>
          </a:prstGeom>
        </p:spPr>
        <p:txBody>
          <a:bodyPr anchorCtr="0" anchor="t" bIns="91425" lIns="91425" spcFirstLastPara="1" rIns="91425" wrap="square" tIns="91425">
            <a:noAutofit/>
          </a:bodyPr>
          <a:lstStyle/>
          <a:p>
            <a:pPr indent="-355600" lvl="1" marL="914400" rtl="0" algn="l">
              <a:spcBef>
                <a:spcPts val="0"/>
              </a:spcBef>
              <a:spcAft>
                <a:spcPts val="0"/>
              </a:spcAft>
              <a:buClr>
                <a:srgbClr val="FF0000"/>
              </a:buClr>
              <a:buSzPts val="2000"/>
              <a:buChar char="○"/>
            </a:pPr>
            <a:r>
              <a:rPr lang="en-GB" sz="2000">
                <a:solidFill>
                  <a:srgbClr val="FF0000"/>
                </a:solidFill>
              </a:rPr>
              <a:t>Viagra &lt;- ?!?!?! </a:t>
            </a:r>
            <a:endParaRPr sz="2000">
              <a:solidFill>
                <a:srgbClr val="FF0000"/>
              </a:solidFill>
            </a:endParaRPr>
          </a:p>
          <a:p>
            <a:pPr indent="-355600" lvl="1" marL="914400" rtl="0" algn="l">
              <a:spcBef>
                <a:spcPts val="0"/>
              </a:spcBef>
              <a:spcAft>
                <a:spcPts val="0"/>
              </a:spcAft>
              <a:buClr>
                <a:srgbClr val="FF0000"/>
              </a:buClr>
              <a:buSzPts val="2000"/>
              <a:buChar char="○"/>
            </a:pPr>
            <a:r>
              <a:rPr lang="en-GB" sz="2000">
                <a:solidFill>
                  <a:srgbClr val="FF0000"/>
                </a:solidFill>
              </a:rPr>
              <a:t>Strange wording</a:t>
            </a:r>
            <a:endParaRPr sz="2000">
              <a:solidFill>
                <a:srgbClr val="FF0000"/>
              </a:solidFill>
            </a:endParaRPr>
          </a:p>
          <a:p>
            <a:pPr indent="-355600" lvl="1" marL="914400" rtl="0" algn="l">
              <a:spcBef>
                <a:spcPts val="0"/>
              </a:spcBef>
              <a:spcAft>
                <a:spcPts val="0"/>
              </a:spcAft>
              <a:buClr>
                <a:srgbClr val="FF0000"/>
              </a:buClr>
              <a:buSzPts val="2000"/>
              <a:buChar char="○"/>
            </a:pPr>
            <a:r>
              <a:rPr lang="en-GB" sz="2000">
                <a:solidFill>
                  <a:srgbClr val="FF0000"/>
                </a:solidFill>
              </a:rPr>
              <a:t>Email address</a:t>
            </a:r>
            <a:endParaRPr sz="2000">
              <a:solidFill>
                <a:srgbClr val="FF0000"/>
              </a:solidFill>
            </a:endParaRPr>
          </a:p>
          <a:p>
            <a:pPr indent="0" lvl="0" marL="0" rtl="0" algn="ctr">
              <a:spcBef>
                <a:spcPts val="1600"/>
              </a:spcBef>
              <a:spcAft>
                <a:spcPts val="1600"/>
              </a:spcAft>
              <a:buNone/>
            </a:pPr>
            <a:r>
              <a:t/>
            </a:r>
            <a:endParaRPr sz="2000"/>
          </a:p>
        </p:txBody>
      </p:sp>
      <p:sp>
        <p:nvSpPr>
          <p:cNvPr id="652" name="Google Shape;65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3" name="Google Shape;653;p46"/>
          <p:cNvPicPr preferRelativeResize="0"/>
          <p:nvPr/>
        </p:nvPicPr>
        <p:blipFill rotWithShape="1">
          <a:blip r:embed="rId3">
            <a:alphaModFix/>
          </a:blip>
          <a:srcRect b="25412" l="0" r="11801" t="0"/>
          <a:stretch/>
        </p:blipFill>
        <p:spPr>
          <a:xfrm>
            <a:off x="2015475" y="1182425"/>
            <a:ext cx="5113025" cy="1967550"/>
          </a:xfrm>
          <a:prstGeom prst="rect">
            <a:avLst/>
          </a:prstGeom>
          <a:noFill/>
          <a:ln>
            <a:noFill/>
          </a:ln>
        </p:spPr>
      </p:pic>
      <p:sp>
        <p:nvSpPr>
          <p:cNvPr id="654" name="Google Shape;654;p46"/>
          <p:cNvSpPr txBox="1"/>
          <p:nvPr>
            <p:ph idx="1" type="subTitle"/>
          </p:nvPr>
        </p:nvSpPr>
        <p:spPr>
          <a:xfrm>
            <a:off x="4271425" y="3392275"/>
            <a:ext cx="4169100" cy="1473300"/>
          </a:xfrm>
          <a:prstGeom prst="rect">
            <a:avLst/>
          </a:prstGeom>
        </p:spPr>
        <p:txBody>
          <a:bodyPr anchorCtr="0" anchor="t" bIns="91425" lIns="91425" spcFirstLastPara="1" rIns="91425" wrap="square" tIns="91425">
            <a:noAutofit/>
          </a:bodyPr>
          <a:lstStyle/>
          <a:p>
            <a:pPr indent="-228600" lvl="1" marL="1371600" rtl="0" algn="l">
              <a:spcBef>
                <a:spcPts val="0"/>
              </a:spcBef>
              <a:spcAft>
                <a:spcPts val="0"/>
              </a:spcAft>
              <a:buClr>
                <a:srgbClr val="FF0000"/>
              </a:buClr>
              <a:buSzPts val="2000"/>
              <a:buNone/>
            </a:pPr>
            <a:r>
              <a:rPr lang="en-GB" sz="2000">
                <a:solidFill>
                  <a:srgbClr val="FF0000"/>
                </a:solidFill>
              </a:rPr>
              <a:t>Domain name</a:t>
            </a:r>
            <a:endParaRPr sz="2000">
              <a:solidFill>
                <a:srgbClr val="FF0000"/>
              </a:solidFill>
            </a:endParaRPr>
          </a:p>
          <a:p>
            <a:pPr indent="-228600" lvl="1" marL="1371600" rtl="0" algn="l">
              <a:spcBef>
                <a:spcPts val="0"/>
              </a:spcBef>
              <a:spcAft>
                <a:spcPts val="0"/>
              </a:spcAft>
              <a:buClr>
                <a:srgbClr val="FF0000"/>
              </a:buClr>
              <a:buSzPts val="2000"/>
              <a:buNone/>
            </a:pPr>
            <a:r>
              <a:rPr lang="en-GB" sz="2000">
                <a:solidFill>
                  <a:srgbClr val="FF0000"/>
                </a:solidFill>
              </a:rPr>
              <a:t>Expected email?</a:t>
            </a:r>
            <a:endParaRPr sz="2000">
              <a:solidFill>
                <a:srgbClr val="FF0000"/>
              </a:solidFill>
            </a:endParaRPr>
          </a:p>
          <a:p>
            <a:pPr indent="-228600" lvl="1" marL="1371600" rtl="0" algn="l">
              <a:spcBef>
                <a:spcPts val="0"/>
              </a:spcBef>
              <a:spcAft>
                <a:spcPts val="0"/>
              </a:spcAft>
              <a:buClr>
                <a:srgbClr val="FF0000"/>
              </a:buClr>
              <a:buSzPts val="2000"/>
              <a:buNone/>
            </a:pPr>
            <a:r>
              <a:rPr lang="en-GB" sz="2000">
                <a:solidFill>
                  <a:srgbClr val="FF0000"/>
                </a:solidFill>
              </a:rPr>
              <a:t>Interesting link</a:t>
            </a:r>
            <a:endParaRPr sz="2000">
              <a:solidFill>
                <a:srgbClr val="FF0000"/>
              </a:solidFill>
            </a:endParaRPr>
          </a:p>
          <a:p>
            <a:pPr indent="0" lvl="0" marL="0" rtl="0" algn="ctr">
              <a:spcBef>
                <a:spcPts val="0"/>
              </a:spcBef>
              <a:spcAft>
                <a:spcPts val="0"/>
              </a:spcAft>
              <a:buNone/>
            </a:pPr>
            <a:r>
              <a:t/>
            </a:r>
            <a:endParaRPr sz="2000"/>
          </a:p>
        </p:txBody>
      </p:sp>
      <p:sp>
        <p:nvSpPr>
          <p:cNvPr id="655" name="Google Shape;655;p46"/>
          <p:cNvSpPr txBox="1"/>
          <p:nvPr>
            <p:ph idx="2" type="body"/>
          </p:nvPr>
        </p:nvSpPr>
        <p:spPr>
          <a:xfrm>
            <a:off x="564100" y="3438025"/>
            <a:ext cx="2479200" cy="1381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2400">
                <a:solidFill>
                  <a:srgbClr val="FF0000"/>
                </a:solidFill>
              </a:rPr>
              <a:t>Red flags?</a:t>
            </a:r>
            <a:endParaRPr sz="2400">
              <a:solidFill>
                <a:srgbClr val="FF0000"/>
              </a:solidFill>
            </a:endParaRPr>
          </a:p>
        </p:txBody>
      </p:sp>
      <p:sp>
        <p:nvSpPr>
          <p:cNvPr id="656" name="Google Shape;656;p46"/>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7"/>
          <p:cNvSpPr txBox="1"/>
          <p:nvPr>
            <p:ph type="title"/>
          </p:nvPr>
        </p:nvSpPr>
        <p:spPr>
          <a:xfrm>
            <a:off x="1081050" y="240400"/>
            <a:ext cx="75135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From </a:t>
            </a:r>
            <a:r>
              <a:rPr lang="en-GB" sz="3000" u="sng"/>
              <a:t>k</a:t>
            </a:r>
            <a:r>
              <a:rPr lang="en-GB" sz="3000" u="sng"/>
              <a:t>nown</a:t>
            </a:r>
            <a:r>
              <a:rPr lang="en-GB" sz="3000"/>
              <a:t> email account </a:t>
            </a:r>
            <a:endParaRPr sz="3000"/>
          </a:p>
        </p:txBody>
      </p:sp>
      <p:sp>
        <p:nvSpPr>
          <p:cNvPr id="662" name="Google Shape;662;p47"/>
          <p:cNvSpPr txBox="1"/>
          <p:nvPr>
            <p:ph idx="2" type="body"/>
          </p:nvPr>
        </p:nvSpPr>
        <p:spPr>
          <a:xfrm>
            <a:off x="1913275" y="3357075"/>
            <a:ext cx="3737400" cy="1473300"/>
          </a:xfrm>
          <a:prstGeom prst="rect">
            <a:avLst/>
          </a:prstGeom>
        </p:spPr>
        <p:txBody>
          <a:bodyPr anchorCtr="0" anchor="t" bIns="91425" lIns="91425" spcFirstLastPara="1" rIns="91425" wrap="square" tIns="91425">
            <a:noAutofit/>
          </a:bodyPr>
          <a:lstStyle/>
          <a:p>
            <a:pPr indent="-355600" lvl="1" marL="914400" rtl="0" algn="l">
              <a:spcBef>
                <a:spcPts val="0"/>
              </a:spcBef>
              <a:spcAft>
                <a:spcPts val="0"/>
              </a:spcAft>
              <a:buClr>
                <a:srgbClr val="39B54A"/>
              </a:buClr>
              <a:buSzPts val="2000"/>
              <a:buChar char="○"/>
            </a:pPr>
            <a:r>
              <a:rPr lang="en-GB" sz="2000">
                <a:solidFill>
                  <a:srgbClr val="39B54A"/>
                </a:solidFill>
              </a:rPr>
              <a:t>Email address ok</a:t>
            </a:r>
            <a:endParaRPr sz="2000">
              <a:solidFill>
                <a:srgbClr val="39B54A"/>
              </a:solidFill>
            </a:endParaRPr>
          </a:p>
          <a:p>
            <a:pPr indent="-355600" lvl="1" marL="914400" rtl="0" algn="l">
              <a:spcBef>
                <a:spcPts val="0"/>
              </a:spcBef>
              <a:spcAft>
                <a:spcPts val="0"/>
              </a:spcAft>
              <a:buClr>
                <a:srgbClr val="39B54A"/>
              </a:buClr>
              <a:buSzPts val="2000"/>
              <a:buChar char="○"/>
            </a:pPr>
            <a:r>
              <a:rPr lang="en-GB" sz="2000">
                <a:solidFill>
                  <a:srgbClr val="39B54A"/>
                </a:solidFill>
              </a:rPr>
              <a:t>Name ok</a:t>
            </a:r>
            <a:endParaRPr sz="2000">
              <a:solidFill>
                <a:srgbClr val="39B54A"/>
              </a:solidFill>
            </a:endParaRPr>
          </a:p>
          <a:p>
            <a:pPr indent="-355600" lvl="1" marL="914400" rtl="0" algn="l">
              <a:spcBef>
                <a:spcPts val="0"/>
              </a:spcBef>
              <a:spcAft>
                <a:spcPts val="0"/>
              </a:spcAft>
              <a:buClr>
                <a:srgbClr val="FF0000"/>
              </a:buClr>
              <a:buSzPts val="2000"/>
              <a:buChar char="○"/>
            </a:pPr>
            <a:r>
              <a:rPr lang="en-GB" sz="2000">
                <a:solidFill>
                  <a:srgbClr val="FF0000"/>
                </a:solidFill>
              </a:rPr>
              <a:t>Odd “signature”</a:t>
            </a:r>
            <a:endParaRPr sz="2000">
              <a:solidFill>
                <a:srgbClr val="FF0000"/>
              </a:solidFill>
            </a:endParaRPr>
          </a:p>
          <a:p>
            <a:pPr indent="0" lvl="0" marL="0" rtl="0" algn="ctr">
              <a:spcBef>
                <a:spcPts val="1600"/>
              </a:spcBef>
              <a:spcAft>
                <a:spcPts val="1600"/>
              </a:spcAft>
              <a:buNone/>
            </a:pPr>
            <a:r>
              <a:t/>
            </a:r>
            <a:endParaRPr sz="2000"/>
          </a:p>
        </p:txBody>
      </p:sp>
      <p:sp>
        <p:nvSpPr>
          <p:cNvPr id="663" name="Google Shape;66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64" name="Google Shape;664;p47"/>
          <p:cNvSpPr txBox="1"/>
          <p:nvPr>
            <p:ph idx="1" type="subTitle"/>
          </p:nvPr>
        </p:nvSpPr>
        <p:spPr>
          <a:xfrm>
            <a:off x="4038325" y="3357075"/>
            <a:ext cx="4353600" cy="1473300"/>
          </a:xfrm>
          <a:prstGeom prst="rect">
            <a:avLst/>
          </a:prstGeom>
        </p:spPr>
        <p:txBody>
          <a:bodyPr anchorCtr="0" anchor="t" bIns="91425" lIns="91425" spcFirstLastPara="1" rIns="91425" wrap="square" tIns="91425">
            <a:noAutofit/>
          </a:bodyPr>
          <a:lstStyle/>
          <a:p>
            <a:pPr indent="-228600" lvl="1" marL="1371600" rtl="0" algn="l">
              <a:spcBef>
                <a:spcPts val="0"/>
              </a:spcBef>
              <a:spcAft>
                <a:spcPts val="0"/>
              </a:spcAft>
              <a:buClr>
                <a:srgbClr val="FF0000"/>
              </a:buClr>
              <a:buSzPts val="2000"/>
              <a:buNone/>
            </a:pPr>
            <a:r>
              <a:rPr lang="en-GB" sz="2000">
                <a:solidFill>
                  <a:srgbClr val="FF0000"/>
                </a:solidFill>
              </a:rPr>
              <a:t>Expected email?</a:t>
            </a:r>
            <a:endParaRPr sz="2000">
              <a:solidFill>
                <a:srgbClr val="FF0000"/>
              </a:solidFill>
            </a:endParaRPr>
          </a:p>
          <a:p>
            <a:pPr indent="-228600" lvl="1" marL="1371600" rtl="0" algn="l">
              <a:spcBef>
                <a:spcPts val="0"/>
              </a:spcBef>
              <a:spcAft>
                <a:spcPts val="0"/>
              </a:spcAft>
              <a:buClr>
                <a:srgbClr val="FF0000"/>
              </a:buClr>
              <a:buSzPts val="2000"/>
              <a:buNone/>
            </a:pPr>
            <a:r>
              <a:rPr lang="en-GB" sz="2000">
                <a:solidFill>
                  <a:srgbClr val="FF0000"/>
                </a:solidFill>
              </a:rPr>
              <a:t>Link - .fr is France</a:t>
            </a:r>
            <a:endParaRPr sz="2000">
              <a:solidFill>
                <a:srgbClr val="FF0000"/>
              </a:solidFill>
            </a:endParaRPr>
          </a:p>
          <a:p>
            <a:pPr indent="0" lvl="0" marL="0" rtl="0" algn="ctr">
              <a:spcBef>
                <a:spcPts val="0"/>
              </a:spcBef>
              <a:spcAft>
                <a:spcPts val="0"/>
              </a:spcAft>
              <a:buNone/>
            </a:pPr>
            <a:r>
              <a:t/>
            </a:r>
            <a:endParaRPr sz="2000"/>
          </a:p>
        </p:txBody>
      </p:sp>
      <p:sp>
        <p:nvSpPr>
          <p:cNvPr id="665" name="Google Shape;665;p47"/>
          <p:cNvSpPr txBox="1"/>
          <p:nvPr>
            <p:ph idx="2" type="body"/>
          </p:nvPr>
        </p:nvSpPr>
        <p:spPr>
          <a:xfrm>
            <a:off x="214400" y="3402825"/>
            <a:ext cx="2479200" cy="1381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2400">
                <a:solidFill>
                  <a:srgbClr val="FF0000"/>
                </a:solidFill>
              </a:rPr>
              <a:t>Red flags?</a:t>
            </a:r>
            <a:endParaRPr sz="2400">
              <a:solidFill>
                <a:srgbClr val="FF0000"/>
              </a:solidFill>
            </a:endParaRPr>
          </a:p>
        </p:txBody>
      </p:sp>
      <p:sp>
        <p:nvSpPr>
          <p:cNvPr id="666" name="Google Shape;666;p4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667" name="Google Shape;667;p47"/>
          <p:cNvPicPr preferRelativeResize="0"/>
          <p:nvPr/>
        </p:nvPicPr>
        <p:blipFill>
          <a:blip r:embed="rId3">
            <a:alphaModFix/>
          </a:blip>
          <a:stretch>
            <a:fillRect/>
          </a:stretch>
        </p:blipFill>
        <p:spPr>
          <a:xfrm>
            <a:off x="1227026" y="1172775"/>
            <a:ext cx="4884400" cy="1956125"/>
          </a:xfrm>
          <a:prstGeom prst="rect">
            <a:avLst/>
          </a:prstGeom>
          <a:noFill/>
          <a:ln>
            <a:noFill/>
          </a:ln>
        </p:spPr>
      </p:pic>
      <p:sp>
        <p:nvSpPr>
          <p:cNvPr id="668" name="Google Shape;668;p47"/>
          <p:cNvSpPr txBox="1"/>
          <p:nvPr/>
        </p:nvSpPr>
        <p:spPr>
          <a:xfrm>
            <a:off x="6227350" y="1172775"/>
            <a:ext cx="2245200" cy="195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rgbClr val="FFFFFF"/>
                </a:solidFill>
                <a:latin typeface="Lato"/>
                <a:ea typeface="Lato"/>
                <a:cs typeface="Lato"/>
                <a:sym typeface="Lato"/>
              </a:rPr>
              <a:t>Hacked or spoofed email from someone you know </a:t>
            </a:r>
            <a:endParaRPr sz="1900">
              <a:solidFill>
                <a:srgbClr val="FFFFFF"/>
              </a:solidFill>
              <a:latin typeface="Lato"/>
              <a:ea typeface="Lato"/>
              <a:cs typeface="Lato"/>
              <a:sym typeface="Lato"/>
            </a:endParaRPr>
          </a:p>
          <a:p>
            <a:pPr indent="0" lvl="0" marL="0" rtl="0" algn="ctr">
              <a:lnSpc>
                <a:spcPct val="115000"/>
              </a:lnSpc>
              <a:spcBef>
                <a:spcPts val="1600"/>
              </a:spcBef>
              <a:spcAft>
                <a:spcPts val="1600"/>
              </a:spcAft>
              <a:buNone/>
            </a:pPr>
            <a:r>
              <a:rPr i="1" lang="en-GB" sz="1600">
                <a:solidFill>
                  <a:srgbClr val="FFFFFF"/>
                </a:solidFill>
                <a:latin typeface="Lato"/>
                <a:ea typeface="Lato"/>
                <a:cs typeface="Lato"/>
                <a:sym typeface="Lato"/>
              </a:rPr>
              <a:t>Similar attacks via Facebook &amp; social media</a:t>
            </a:r>
            <a:endParaRPr i="1" sz="16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8"/>
          <p:cNvSpPr txBox="1"/>
          <p:nvPr/>
        </p:nvSpPr>
        <p:spPr>
          <a:xfrm>
            <a:off x="4396100" y="3582025"/>
            <a:ext cx="4022700" cy="14748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rgbClr val="FF0000"/>
              </a:buClr>
              <a:buSzPts val="2000"/>
              <a:buFont typeface="Lato"/>
              <a:buChar char="○"/>
            </a:pPr>
            <a:r>
              <a:rPr lang="en-GB" sz="2000">
                <a:solidFill>
                  <a:srgbClr val="FF0000"/>
                </a:solidFill>
                <a:latin typeface="Lato"/>
                <a:ea typeface="Lato"/>
                <a:cs typeface="Lato"/>
                <a:sym typeface="Lato"/>
              </a:rPr>
              <a:t>Received a text regarding a package before?</a:t>
            </a:r>
            <a:endParaRPr sz="2000">
              <a:solidFill>
                <a:srgbClr val="FF0000"/>
              </a:solidFill>
              <a:latin typeface="Lato"/>
              <a:ea typeface="Lato"/>
              <a:cs typeface="Lato"/>
              <a:sym typeface="Lato"/>
            </a:endParaRPr>
          </a:p>
          <a:p>
            <a:pPr indent="-355600" lvl="1" marL="914400" rtl="0" algn="l">
              <a:lnSpc>
                <a:spcPct val="115000"/>
              </a:lnSpc>
              <a:spcBef>
                <a:spcPts val="0"/>
              </a:spcBef>
              <a:spcAft>
                <a:spcPts val="0"/>
              </a:spcAft>
              <a:buClr>
                <a:srgbClr val="FF0000"/>
              </a:buClr>
              <a:buSzPts val="2000"/>
              <a:buFont typeface="Lato"/>
              <a:buChar char="○"/>
            </a:pPr>
            <a:r>
              <a:rPr lang="en-GB" sz="2000">
                <a:solidFill>
                  <a:srgbClr val="FF0000"/>
                </a:solidFill>
                <a:latin typeface="Lato"/>
                <a:ea typeface="Lato"/>
                <a:cs typeface="Lato"/>
                <a:sym typeface="Lato"/>
              </a:rPr>
              <a:t>Recognized domain?</a:t>
            </a:r>
            <a:endParaRPr sz="2000">
              <a:solidFill>
                <a:srgbClr val="FF0000"/>
              </a:solidFill>
              <a:latin typeface="Lato"/>
              <a:ea typeface="Lato"/>
              <a:cs typeface="Lato"/>
              <a:sym typeface="Lato"/>
            </a:endParaRPr>
          </a:p>
          <a:p>
            <a:pPr indent="0" lvl="0" marL="0" rtl="0" algn="ctr">
              <a:lnSpc>
                <a:spcPct val="115000"/>
              </a:lnSpc>
              <a:spcBef>
                <a:spcPts val="1600"/>
              </a:spcBef>
              <a:spcAft>
                <a:spcPts val="1600"/>
              </a:spcAft>
              <a:buNone/>
            </a:pPr>
            <a:r>
              <a:t/>
            </a:r>
            <a:endParaRPr sz="2000">
              <a:solidFill>
                <a:srgbClr val="FFFFFF"/>
              </a:solidFill>
              <a:latin typeface="Lato"/>
              <a:ea typeface="Lato"/>
              <a:cs typeface="Lato"/>
              <a:sym typeface="Lato"/>
            </a:endParaRPr>
          </a:p>
        </p:txBody>
      </p:sp>
      <p:sp>
        <p:nvSpPr>
          <p:cNvPr id="674" name="Google Shape;674;p48"/>
          <p:cNvSpPr txBox="1"/>
          <p:nvPr>
            <p:ph type="title"/>
          </p:nvPr>
        </p:nvSpPr>
        <p:spPr>
          <a:xfrm>
            <a:off x="1081050" y="240400"/>
            <a:ext cx="75135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Text messaging example</a:t>
            </a:r>
            <a:endParaRPr sz="3000"/>
          </a:p>
        </p:txBody>
      </p:sp>
      <p:sp>
        <p:nvSpPr>
          <p:cNvPr id="675" name="Google Shape;67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6" name="Google Shape;676;p48"/>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677" name="Google Shape;677;p48"/>
          <p:cNvPicPr preferRelativeResize="0"/>
          <p:nvPr/>
        </p:nvPicPr>
        <p:blipFill rotWithShape="1">
          <a:blip r:embed="rId3">
            <a:alphaModFix/>
          </a:blip>
          <a:srcRect b="16727" l="1292" r="13651" t="6784"/>
          <a:stretch/>
        </p:blipFill>
        <p:spPr>
          <a:xfrm>
            <a:off x="2534550" y="1247650"/>
            <a:ext cx="4074900" cy="2067475"/>
          </a:xfrm>
          <a:prstGeom prst="rect">
            <a:avLst/>
          </a:prstGeom>
          <a:noFill/>
          <a:ln>
            <a:noFill/>
          </a:ln>
        </p:spPr>
      </p:pic>
      <p:sp>
        <p:nvSpPr>
          <p:cNvPr id="678" name="Google Shape;678;p48"/>
          <p:cNvSpPr txBox="1"/>
          <p:nvPr/>
        </p:nvSpPr>
        <p:spPr>
          <a:xfrm>
            <a:off x="238200" y="3612900"/>
            <a:ext cx="1517100" cy="138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GB" sz="2400">
                <a:solidFill>
                  <a:srgbClr val="FF0000"/>
                </a:solidFill>
                <a:latin typeface="Lato"/>
                <a:ea typeface="Lato"/>
                <a:cs typeface="Lato"/>
                <a:sym typeface="Lato"/>
              </a:rPr>
              <a:t>Red flags?</a:t>
            </a:r>
            <a:endParaRPr sz="2400">
              <a:solidFill>
                <a:srgbClr val="FF0000"/>
              </a:solidFill>
              <a:latin typeface="Lato"/>
              <a:ea typeface="Lato"/>
              <a:cs typeface="Lato"/>
              <a:sym typeface="Lato"/>
            </a:endParaRPr>
          </a:p>
        </p:txBody>
      </p:sp>
      <p:sp>
        <p:nvSpPr>
          <p:cNvPr id="679" name="Google Shape;679;p48"/>
          <p:cNvSpPr txBox="1"/>
          <p:nvPr/>
        </p:nvSpPr>
        <p:spPr>
          <a:xfrm>
            <a:off x="1326225" y="3582025"/>
            <a:ext cx="3934800" cy="14748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rgbClr val="39B54A"/>
              </a:buClr>
              <a:buSzPts val="2000"/>
              <a:buFont typeface="Lato"/>
              <a:buChar char="○"/>
            </a:pPr>
            <a:r>
              <a:rPr lang="en-GB" sz="2000">
                <a:solidFill>
                  <a:srgbClr val="39B54A"/>
                </a:solidFill>
                <a:latin typeface="Lato"/>
                <a:ea typeface="Lato"/>
                <a:cs typeface="Lato"/>
                <a:sym typeface="Lato"/>
              </a:rPr>
              <a:t>Name in SMS ok</a:t>
            </a:r>
            <a:endParaRPr sz="2000">
              <a:solidFill>
                <a:srgbClr val="39B54A"/>
              </a:solidFill>
              <a:latin typeface="Lato"/>
              <a:ea typeface="Lato"/>
              <a:cs typeface="Lato"/>
              <a:sym typeface="Lato"/>
            </a:endParaRPr>
          </a:p>
          <a:p>
            <a:pPr indent="-355600" lvl="1" marL="914400" rtl="0" algn="l">
              <a:lnSpc>
                <a:spcPct val="115000"/>
              </a:lnSpc>
              <a:spcBef>
                <a:spcPts val="0"/>
              </a:spcBef>
              <a:spcAft>
                <a:spcPts val="0"/>
              </a:spcAft>
              <a:buClr>
                <a:srgbClr val="FF9900"/>
              </a:buClr>
              <a:buSzPts val="2000"/>
              <a:buFont typeface="Lato"/>
              <a:buChar char="○"/>
            </a:pPr>
            <a:r>
              <a:rPr lang="en-GB" sz="2000">
                <a:solidFill>
                  <a:srgbClr val="FF9900"/>
                </a:solidFill>
                <a:latin typeface="Lato"/>
                <a:ea typeface="Lato"/>
                <a:cs typeface="Lato"/>
                <a:sym typeface="Lato"/>
              </a:rPr>
              <a:t>Number ok?</a:t>
            </a:r>
            <a:endParaRPr sz="2000">
              <a:solidFill>
                <a:srgbClr val="FF9900"/>
              </a:solidFill>
              <a:latin typeface="Lato"/>
              <a:ea typeface="Lato"/>
              <a:cs typeface="Lato"/>
              <a:sym typeface="Lato"/>
            </a:endParaRPr>
          </a:p>
          <a:p>
            <a:pPr indent="-355600" lvl="1" marL="914400" rtl="0" algn="l">
              <a:lnSpc>
                <a:spcPct val="115000"/>
              </a:lnSpc>
              <a:spcBef>
                <a:spcPts val="0"/>
              </a:spcBef>
              <a:spcAft>
                <a:spcPts val="0"/>
              </a:spcAft>
              <a:buClr>
                <a:srgbClr val="FF9900"/>
              </a:buClr>
              <a:buSzPts val="2000"/>
              <a:buFont typeface="Lato"/>
              <a:buChar char="○"/>
            </a:pPr>
            <a:r>
              <a:rPr lang="en-GB" sz="2000">
                <a:solidFill>
                  <a:srgbClr val="FF9900"/>
                </a:solidFill>
                <a:latin typeface="Lato"/>
                <a:ea typeface="Lato"/>
                <a:cs typeface="Lato"/>
                <a:sym typeface="Lato"/>
              </a:rPr>
              <a:t>Expected text?</a:t>
            </a:r>
            <a:endParaRPr sz="2000">
              <a:solidFill>
                <a:srgbClr val="FF9900"/>
              </a:solidFill>
              <a:latin typeface="Lato"/>
              <a:ea typeface="Lato"/>
              <a:cs typeface="Lato"/>
              <a:sym typeface="Lato"/>
            </a:endParaRPr>
          </a:p>
          <a:p>
            <a:pPr indent="0" lvl="0" marL="0" rtl="0" algn="ctr">
              <a:lnSpc>
                <a:spcPct val="115000"/>
              </a:lnSpc>
              <a:spcBef>
                <a:spcPts val="1600"/>
              </a:spcBef>
              <a:spcAft>
                <a:spcPts val="1600"/>
              </a:spcAft>
              <a:buNone/>
            </a:pPr>
            <a:r>
              <a:t/>
            </a:r>
            <a:endParaRPr sz="2000">
              <a:solidFill>
                <a:srgbClr val="FFFFFF"/>
              </a:solidFill>
              <a:latin typeface="Lato"/>
              <a:ea typeface="Lato"/>
              <a:cs typeface="Lato"/>
              <a:sym typeface="Lato"/>
            </a:endParaRPr>
          </a:p>
        </p:txBody>
      </p:sp>
      <p:sp>
        <p:nvSpPr>
          <p:cNvPr id="680" name="Google Shape;680;p48"/>
          <p:cNvSpPr txBox="1"/>
          <p:nvPr/>
        </p:nvSpPr>
        <p:spPr>
          <a:xfrm>
            <a:off x="3813438" y="4749900"/>
            <a:ext cx="15171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Image source: CNN</a:t>
            </a:r>
            <a:endParaRPr sz="800">
              <a:solidFill>
                <a:srgbClr val="999999"/>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9"/>
          <p:cNvSpPr txBox="1"/>
          <p:nvPr>
            <p:ph type="title"/>
          </p:nvPr>
        </p:nvSpPr>
        <p:spPr>
          <a:xfrm>
            <a:off x="1179100" y="190550"/>
            <a:ext cx="4644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Hover before you click</a:t>
            </a:r>
            <a:endParaRPr sz="3000"/>
          </a:p>
        </p:txBody>
      </p:sp>
      <p:sp>
        <p:nvSpPr>
          <p:cNvPr id="686" name="Google Shape;68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87" name="Google Shape;687;p49"/>
          <p:cNvSpPr txBox="1"/>
          <p:nvPr>
            <p:ph idx="4294967295" type="title"/>
          </p:nvPr>
        </p:nvSpPr>
        <p:spPr>
          <a:xfrm>
            <a:off x="1034650" y="759225"/>
            <a:ext cx="4568100" cy="3758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Why hover?</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Blue text can be deceiving</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Underlying URL </a:t>
            </a:r>
            <a:r>
              <a:rPr lang="en-GB" sz="2000" u="sng">
                <a:latin typeface="Lato"/>
                <a:ea typeface="Lato"/>
                <a:cs typeface="Lato"/>
                <a:sym typeface="Lato"/>
              </a:rPr>
              <a:t>may</a:t>
            </a:r>
            <a:r>
              <a:rPr lang="en-GB" sz="2000">
                <a:latin typeface="Lato"/>
                <a:ea typeface="Lato"/>
                <a:cs typeface="Lato"/>
                <a:sym typeface="Lato"/>
              </a:rPr>
              <a:t> be different</a:t>
            </a:r>
            <a:endParaRPr sz="2000">
              <a:latin typeface="Lato"/>
              <a:ea typeface="Lato"/>
              <a:cs typeface="Lato"/>
              <a:sym typeface="Lato"/>
            </a:endParaRPr>
          </a:p>
          <a:p>
            <a:pPr indent="-349250" lvl="1" marL="914400" rtl="0" algn="l">
              <a:lnSpc>
                <a:spcPct val="115000"/>
              </a:lnSpc>
              <a:spcBef>
                <a:spcPts val="0"/>
              </a:spcBef>
              <a:spcAft>
                <a:spcPts val="0"/>
              </a:spcAft>
              <a:buSzPts val="1900"/>
              <a:buFont typeface="Lato"/>
              <a:buChar char="○"/>
            </a:pPr>
            <a:r>
              <a:rPr lang="en-GB" sz="1900">
                <a:latin typeface="Lato"/>
                <a:ea typeface="Lato"/>
                <a:cs typeface="Lato"/>
                <a:sym typeface="Lato"/>
              </a:rPr>
              <a:t>“Foreign” domains - .uk, .cn, or .ru</a:t>
            </a:r>
            <a:endParaRPr sz="19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Numbers instead of letters</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Example: 192.168.1.1</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Don’t trust it!</a:t>
            </a:r>
            <a:endParaRPr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Hover on mobile/tablet?</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Long press (hold) </a:t>
            </a:r>
            <a:endParaRPr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Any doubts? Don’t click it!!!</a:t>
            </a:r>
            <a:endParaRPr sz="2000">
              <a:latin typeface="Lato"/>
              <a:ea typeface="Lato"/>
              <a:cs typeface="Lato"/>
              <a:sym typeface="Lato"/>
            </a:endParaRPr>
          </a:p>
        </p:txBody>
      </p:sp>
      <p:pic>
        <p:nvPicPr>
          <p:cNvPr id="688" name="Google Shape;688;p49"/>
          <p:cNvPicPr preferRelativeResize="0"/>
          <p:nvPr/>
        </p:nvPicPr>
        <p:blipFill rotWithShape="1">
          <a:blip r:embed="rId3">
            <a:alphaModFix/>
          </a:blip>
          <a:srcRect b="2946" l="9466" r="7997" t="30239"/>
          <a:stretch/>
        </p:blipFill>
        <p:spPr>
          <a:xfrm>
            <a:off x="5674026" y="1046963"/>
            <a:ext cx="3229200" cy="810800"/>
          </a:xfrm>
          <a:prstGeom prst="rect">
            <a:avLst/>
          </a:prstGeom>
          <a:noFill/>
          <a:ln>
            <a:noFill/>
          </a:ln>
        </p:spPr>
      </p:pic>
      <p:grpSp>
        <p:nvGrpSpPr>
          <p:cNvPr id="689" name="Google Shape;689;p49"/>
          <p:cNvGrpSpPr/>
          <p:nvPr/>
        </p:nvGrpSpPr>
        <p:grpSpPr>
          <a:xfrm>
            <a:off x="5872454" y="2234750"/>
            <a:ext cx="2634741" cy="2579750"/>
            <a:chOff x="5436888" y="2037025"/>
            <a:chExt cx="2896275" cy="2770350"/>
          </a:xfrm>
        </p:grpSpPr>
        <p:pic>
          <p:nvPicPr>
            <p:cNvPr id="690" name="Google Shape;690;p49"/>
            <p:cNvPicPr preferRelativeResize="0"/>
            <p:nvPr/>
          </p:nvPicPr>
          <p:blipFill>
            <a:blip r:embed="rId4">
              <a:alphaModFix/>
            </a:blip>
            <a:stretch>
              <a:fillRect/>
            </a:stretch>
          </p:blipFill>
          <p:spPr>
            <a:xfrm>
              <a:off x="5436888" y="2037025"/>
              <a:ext cx="2896275" cy="2770350"/>
            </a:xfrm>
            <a:prstGeom prst="rect">
              <a:avLst/>
            </a:prstGeom>
            <a:noFill/>
            <a:ln>
              <a:noFill/>
            </a:ln>
          </p:spPr>
        </p:pic>
        <p:sp>
          <p:nvSpPr>
            <p:cNvPr id="691" name="Google Shape;691;p49"/>
            <p:cNvSpPr txBox="1"/>
            <p:nvPr/>
          </p:nvSpPr>
          <p:spPr>
            <a:xfrm>
              <a:off x="5750350" y="2212825"/>
              <a:ext cx="2316300" cy="310800"/>
            </a:xfrm>
            <a:prstGeom prst="rect">
              <a:avLst/>
            </a:prstGeom>
            <a:solidFill>
              <a:srgbClr val="F4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999999"/>
                  </a:solidFill>
                  <a:latin typeface="Lato"/>
                  <a:ea typeface="Lato"/>
                  <a:cs typeface="Lato"/>
                  <a:sym typeface="Lato"/>
                </a:rPr>
                <a:t>http://www.evil.com/</a:t>
              </a:r>
              <a:endParaRPr b="1">
                <a:solidFill>
                  <a:srgbClr val="999999"/>
                </a:solidFill>
                <a:latin typeface="Lato"/>
                <a:ea typeface="Lato"/>
                <a:cs typeface="Lato"/>
                <a:sym typeface="Lato"/>
              </a:endParaRPr>
            </a:p>
          </p:txBody>
        </p:sp>
      </p:grpSp>
      <p:sp>
        <p:nvSpPr>
          <p:cNvPr id="692" name="Google Shape;692;p49"/>
          <p:cNvSpPr txBox="1"/>
          <p:nvPr/>
        </p:nvSpPr>
        <p:spPr>
          <a:xfrm>
            <a:off x="6431275" y="714550"/>
            <a:ext cx="15171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Desktop - Hover</a:t>
            </a:r>
            <a:endParaRPr>
              <a:solidFill>
                <a:srgbClr val="D9D9D9"/>
              </a:solidFill>
              <a:latin typeface="Lato"/>
              <a:ea typeface="Lato"/>
              <a:cs typeface="Lato"/>
              <a:sym typeface="Lato"/>
            </a:endParaRPr>
          </a:p>
        </p:txBody>
      </p:sp>
      <p:sp>
        <p:nvSpPr>
          <p:cNvPr id="693" name="Google Shape;693;p49"/>
          <p:cNvSpPr txBox="1"/>
          <p:nvPr/>
        </p:nvSpPr>
        <p:spPr>
          <a:xfrm>
            <a:off x="6306025" y="1960675"/>
            <a:ext cx="17676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Mobile - Long Press</a:t>
            </a:r>
            <a:endParaRPr>
              <a:solidFill>
                <a:srgbClr val="D9D9D9"/>
              </a:solidFill>
              <a:latin typeface="Lato"/>
              <a:ea typeface="Lato"/>
              <a:cs typeface="Lato"/>
              <a:sym typeface="Lato"/>
            </a:endParaRPr>
          </a:p>
        </p:txBody>
      </p:sp>
      <p:sp>
        <p:nvSpPr>
          <p:cNvPr id="694" name="Google Shape;694;p49"/>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0"/>
          <p:cNvSpPr txBox="1"/>
          <p:nvPr>
            <p:ph type="title"/>
          </p:nvPr>
        </p:nvSpPr>
        <p:spPr>
          <a:xfrm>
            <a:off x="1097925" y="292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Shortened or obfuscated links?</a:t>
            </a:r>
            <a:endParaRPr sz="3000"/>
          </a:p>
        </p:txBody>
      </p:sp>
      <p:sp>
        <p:nvSpPr>
          <p:cNvPr id="700" name="Google Shape;70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01" name="Google Shape;701;p50"/>
          <p:cNvSpPr txBox="1"/>
          <p:nvPr>
            <p:ph idx="4294967295" type="title"/>
          </p:nvPr>
        </p:nvSpPr>
        <p:spPr>
          <a:xfrm>
            <a:off x="1037175" y="1049250"/>
            <a:ext cx="7814100" cy="2052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Instead of 300 characters, the link is reduced to 15 characters</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Bit.ly</a:t>
            </a:r>
            <a:endParaRPr sz="2000">
              <a:latin typeface="Lato"/>
              <a:ea typeface="Lato"/>
              <a:cs typeface="Lato"/>
              <a:sym typeface="Lato"/>
            </a:endParaRPr>
          </a:p>
          <a:p>
            <a:pPr indent="-355600" lvl="1" marL="914400" rtl="0" algn="l">
              <a:lnSpc>
                <a:spcPct val="115000"/>
              </a:lnSpc>
              <a:spcBef>
                <a:spcPts val="0"/>
              </a:spcBef>
              <a:spcAft>
                <a:spcPts val="0"/>
              </a:spcAft>
              <a:buSzPts val="2000"/>
              <a:buFont typeface="Lato"/>
              <a:buChar char="○"/>
            </a:pPr>
            <a:r>
              <a:rPr lang="en-GB" sz="2000">
                <a:latin typeface="Lato"/>
                <a:ea typeface="Lato"/>
                <a:cs typeface="Lato"/>
                <a:sym typeface="Lato"/>
              </a:rPr>
              <a:t>TinyURL</a:t>
            </a:r>
            <a:endParaRPr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Extremely common and helpful, but... </a:t>
            </a:r>
            <a:endParaRPr sz="2000">
              <a:latin typeface="Lato"/>
              <a:ea typeface="Lato"/>
              <a:cs typeface="Lato"/>
              <a:sym typeface="Lato"/>
            </a:endParaRPr>
          </a:p>
          <a:p>
            <a:pPr indent="-355600" lvl="0" marL="457200" rtl="0" algn="l">
              <a:lnSpc>
                <a:spcPct val="115000"/>
              </a:lnSpc>
              <a:spcBef>
                <a:spcPts val="0"/>
              </a:spcBef>
              <a:spcAft>
                <a:spcPts val="0"/>
              </a:spcAft>
              <a:buSzPts val="2000"/>
              <a:buFont typeface="Lato"/>
              <a:buChar char="●"/>
            </a:pPr>
            <a:r>
              <a:rPr lang="en-GB" sz="2000">
                <a:latin typeface="Lato"/>
                <a:ea typeface="Lato"/>
                <a:cs typeface="Lato"/>
                <a:sym typeface="Lato"/>
              </a:rPr>
              <a:t>Abused by criminals to hide malicious websites </a:t>
            </a:r>
            <a:endParaRPr sz="2000">
              <a:latin typeface="Lato"/>
              <a:ea typeface="Lato"/>
              <a:cs typeface="Lato"/>
              <a:sym typeface="Lato"/>
            </a:endParaRPr>
          </a:p>
          <a:p>
            <a:pPr indent="0" lvl="0" marL="0" rtl="0" algn="l">
              <a:lnSpc>
                <a:spcPct val="115000"/>
              </a:lnSpc>
              <a:spcBef>
                <a:spcPts val="1600"/>
              </a:spcBef>
              <a:spcAft>
                <a:spcPts val="0"/>
              </a:spcAft>
              <a:buNone/>
            </a:pPr>
            <a:r>
              <a:t/>
            </a:r>
            <a:endParaRPr sz="1800">
              <a:latin typeface="Lato"/>
              <a:ea typeface="Lato"/>
              <a:cs typeface="Lato"/>
              <a:sym typeface="Lato"/>
            </a:endParaRPr>
          </a:p>
          <a:p>
            <a:pPr indent="0" lvl="0" marL="457200" rtl="0" algn="l">
              <a:lnSpc>
                <a:spcPct val="115000"/>
              </a:lnSpc>
              <a:spcBef>
                <a:spcPts val="1600"/>
              </a:spcBef>
              <a:spcAft>
                <a:spcPts val="1600"/>
              </a:spcAft>
              <a:buNone/>
            </a:pPr>
            <a:r>
              <a:t/>
            </a:r>
            <a:endParaRPr sz="1600">
              <a:latin typeface="Lato"/>
              <a:ea typeface="Lato"/>
              <a:cs typeface="Lato"/>
              <a:sym typeface="Lato"/>
            </a:endParaRPr>
          </a:p>
        </p:txBody>
      </p:sp>
      <p:sp>
        <p:nvSpPr>
          <p:cNvPr id="702" name="Google Shape;702;p50"/>
          <p:cNvSpPr txBox="1"/>
          <p:nvPr/>
        </p:nvSpPr>
        <p:spPr>
          <a:xfrm>
            <a:off x="-216175" y="3539950"/>
            <a:ext cx="2983800" cy="855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GB" sz="1800">
                <a:solidFill>
                  <a:schemeClr val="lt1"/>
                </a:solidFill>
                <a:latin typeface="Lato"/>
                <a:ea typeface="Lato"/>
                <a:cs typeface="Lato"/>
                <a:sym typeface="Lato"/>
              </a:rPr>
              <a:t>Link expander</a:t>
            </a:r>
            <a:br>
              <a:rPr lang="en-GB" sz="1800">
                <a:solidFill>
                  <a:schemeClr val="lt1"/>
                </a:solidFill>
                <a:latin typeface="Lato"/>
                <a:ea typeface="Lato"/>
                <a:cs typeface="Lato"/>
                <a:sym typeface="Lato"/>
              </a:rPr>
            </a:br>
            <a:r>
              <a:rPr lang="en-GB" sz="1800">
                <a:solidFill>
                  <a:schemeClr val="lt1"/>
                </a:solidFill>
                <a:latin typeface="Lato"/>
                <a:ea typeface="Lato"/>
                <a:cs typeface="Lato"/>
                <a:sym typeface="Lato"/>
              </a:rPr>
              <a:t>www.linkexpander.com</a:t>
            </a:r>
            <a:endParaRPr sz="1800">
              <a:solidFill>
                <a:schemeClr val="lt1"/>
              </a:solidFill>
              <a:latin typeface="Lato"/>
              <a:ea typeface="Lato"/>
              <a:cs typeface="Lato"/>
              <a:sym typeface="Lato"/>
            </a:endParaRPr>
          </a:p>
          <a:p>
            <a:pPr indent="0" lvl="0" marL="457200" rtl="0" algn="ctr">
              <a:lnSpc>
                <a:spcPct val="115000"/>
              </a:lnSpc>
              <a:spcBef>
                <a:spcPts val="1600"/>
              </a:spcBef>
              <a:spcAft>
                <a:spcPts val="1600"/>
              </a:spcAft>
              <a:buNone/>
            </a:pPr>
            <a:r>
              <a:t/>
            </a:r>
            <a:endParaRPr sz="1800">
              <a:solidFill>
                <a:schemeClr val="lt1"/>
              </a:solidFill>
              <a:latin typeface="Lato"/>
              <a:ea typeface="Lato"/>
              <a:cs typeface="Lato"/>
              <a:sym typeface="Lato"/>
            </a:endParaRPr>
          </a:p>
        </p:txBody>
      </p:sp>
      <p:sp>
        <p:nvSpPr>
          <p:cNvPr id="703" name="Google Shape;703;p50"/>
          <p:cNvSpPr/>
          <p:nvPr/>
        </p:nvSpPr>
        <p:spPr>
          <a:xfrm>
            <a:off x="2724478" y="3820738"/>
            <a:ext cx="397800" cy="29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50"/>
          <p:cNvPicPr preferRelativeResize="0"/>
          <p:nvPr/>
        </p:nvPicPr>
        <p:blipFill>
          <a:blip r:embed="rId3">
            <a:alphaModFix/>
          </a:blip>
          <a:stretch>
            <a:fillRect/>
          </a:stretch>
        </p:blipFill>
        <p:spPr>
          <a:xfrm>
            <a:off x="3183325" y="3456047"/>
            <a:ext cx="5702474" cy="1023700"/>
          </a:xfrm>
          <a:prstGeom prst="rect">
            <a:avLst/>
          </a:prstGeom>
          <a:noFill/>
          <a:ln>
            <a:noFill/>
          </a:ln>
        </p:spPr>
      </p:pic>
      <p:sp>
        <p:nvSpPr>
          <p:cNvPr id="705" name="Google Shape;705;p5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1"/>
          <p:cNvSpPr txBox="1"/>
          <p:nvPr>
            <p:ph type="title"/>
          </p:nvPr>
        </p:nvSpPr>
        <p:spPr>
          <a:xfrm>
            <a:off x="1081050" y="240400"/>
            <a:ext cx="75135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Hover is your friend</a:t>
            </a:r>
            <a:endParaRPr sz="3000"/>
          </a:p>
        </p:txBody>
      </p:sp>
      <p:sp>
        <p:nvSpPr>
          <p:cNvPr id="711" name="Google Shape;711;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2" name="Google Shape;712;p51"/>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713" name="Google Shape;713;p51"/>
          <p:cNvSpPr txBox="1"/>
          <p:nvPr/>
        </p:nvSpPr>
        <p:spPr>
          <a:xfrm>
            <a:off x="1522313" y="3785650"/>
            <a:ext cx="3348900" cy="1078800"/>
          </a:xfrm>
          <a:prstGeom prst="rect">
            <a:avLst/>
          </a:prstGeom>
          <a:noFill/>
          <a:ln>
            <a:noFill/>
          </a:ln>
        </p:spPr>
        <p:txBody>
          <a:bodyPr anchorCtr="0" anchor="t" bIns="91425" lIns="91425" spcFirstLastPara="1" rIns="91425" wrap="square" tIns="91425">
            <a:noAutofit/>
          </a:bodyPr>
          <a:lstStyle/>
          <a:p>
            <a:pPr indent="-355600" lvl="1" marL="914400" rtl="0" algn="l">
              <a:lnSpc>
                <a:spcPct val="115000"/>
              </a:lnSpc>
              <a:spcBef>
                <a:spcPts val="0"/>
              </a:spcBef>
              <a:spcAft>
                <a:spcPts val="0"/>
              </a:spcAft>
              <a:buClr>
                <a:srgbClr val="FF9900"/>
              </a:buClr>
              <a:buSzPts val="2000"/>
              <a:buFont typeface="Lato"/>
              <a:buChar char="○"/>
            </a:pPr>
            <a:r>
              <a:rPr lang="en-GB" sz="2000">
                <a:solidFill>
                  <a:srgbClr val="FF9900"/>
                </a:solidFill>
                <a:latin typeface="Lato"/>
                <a:ea typeface="Lato"/>
                <a:cs typeface="Lato"/>
                <a:sym typeface="Lato"/>
              </a:rPr>
              <a:t>Email address ok?</a:t>
            </a:r>
            <a:endParaRPr sz="2000">
              <a:solidFill>
                <a:srgbClr val="FF9900"/>
              </a:solidFill>
              <a:latin typeface="Lato"/>
              <a:ea typeface="Lato"/>
              <a:cs typeface="Lato"/>
              <a:sym typeface="Lato"/>
            </a:endParaRPr>
          </a:p>
          <a:p>
            <a:pPr indent="-355600" lvl="1" marL="914400" rtl="0" algn="l">
              <a:lnSpc>
                <a:spcPct val="115000"/>
              </a:lnSpc>
              <a:spcBef>
                <a:spcPts val="0"/>
              </a:spcBef>
              <a:spcAft>
                <a:spcPts val="0"/>
              </a:spcAft>
              <a:buClr>
                <a:srgbClr val="FF9900"/>
              </a:buClr>
              <a:buSzPts val="2000"/>
              <a:buFont typeface="Lato"/>
              <a:buChar char="○"/>
            </a:pPr>
            <a:r>
              <a:rPr lang="en-GB" sz="2000">
                <a:solidFill>
                  <a:srgbClr val="FF9900"/>
                </a:solidFill>
                <a:latin typeface="Lato"/>
                <a:ea typeface="Lato"/>
                <a:cs typeface="Lato"/>
                <a:sym typeface="Lato"/>
              </a:rPr>
              <a:t>Expected email?</a:t>
            </a:r>
            <a:endParaRPr sz="2000">
              <a:solidFill>
                <a:srgbClr val="FF9900"/>
              </a:solidFill>
              <a:latin typeface="Lato"/>
              <a:ea typeface="Lato"/>
              <a:cs typeface="Lato"/>
              <a:sym typeface="Lato"/>
            </a:endParaRPr>
          </a:p>
          <a:p>
            <a:pPr indent="0" lvl="0" marL="0" rtl="0" algn="ctr">
              <a:lnSpc>
                <a:spcPct val="115000"/>
              </a:lnSpc>
              <a:spcBef>
                <a:spcPts val="1600"/>
              </a:spcBef>
              <a:spcAft>
                <a:spcPts val="1600"/>
              </a:spcAft>
              <a:buNone/>
            </a:pPr>
            <a:r>
              <a:t/>
            </a:r>
            <a:endParaRPr sz="2000">
              <a:solidFill>
                <a:srgbClr val="FFFFFF"/>
              </a:solidFill>
              <a:latin typeface="Lato"/>
              <a:ea typeface="Lato"/>
              <a:cs typeface="Lato"/>
              <a:sym typeface="Lato"/>
            </a:endParaRPr>
          </a:p>
        </p:txBody>
      </p:sp>
      <p:sp>
        <p:nvSpPr>
          <p:cNvPr id="714" name="Google Shape;714;p51"/>
          <p:cNvSpPr txBox="1"/>
          <p:nvPr/>
        </p:nvSpPr>
        <p:spPr>
          <a:xfrm>
            <a:off x="4310550" y="3785650"/>
            <a:ext cx="3619800" cy="1078800"/>
          </a:xfrm>
          <a:prstGeom prst="rect">
            <a:avLst/>
          </a:prstGeom>
          <a:noFill/>
          <a:ln>
            <a:noFill/>
          </a:ln>
        </p:spPr>
        <p:txBody>
          <a:bodyPr anchorCtr="0" anchor="t" bIns="91425" lIns="91425" spcFirstLastPara="1" rIns="91425" wrap="square" tIns="91425">
            <a:noAutofit/>
          </a:bodyPr>
          <a:lstStyle/>
          <a:p>
            <a:pPr indent="-355600" lvl="1" marL="1371600" rtl="0" algn="l">
              <a:lnSpc>
                <a:spcPct val="115000"/>
              </a:lnSpc>
              <a:spcBef>
                <a:spcPts val="0"/>
              </a:spcBef>
              <a:spcAft>
                <a:spcPts val="0"/>
              </a:spcAft>
              <a:buClr>
                <a:srgbClr val="FF9900"/>
              </a:buClr>
              <a:buSzPts val="2000"/>
              <a:buFont typeface="Lato"/>
              <a:buChar char="○"/>
            </a:pPr>
            <a:r>
              <a:rPr lang="en-GB" sz="2000">
                <a:solidFill>
                  <a:srgbClr val="FF9900"/>
                </a:solidFill>
                <a:latin typeface="Lato"/>
                <a:ea typeface="Lato"/>
                <a:cs typeface="Lato"/>
                <a:sym typeface="Lato"/>
              </a:rPr>
              <a:t>Sense of urgency</a:t>
            </a:r>
            <a:endParaRPr sz="2000">
              <a:solidFill>
                <a:srgbClr val="FF9900"/>
              </a:solidFill>
              <a:latin typeface="Lato"/>
              <a:ea typeface="Lato"/>
              <a:cs typeface="Lato"/>
              <a:sym typeface="Lato"/>
            </a:endParaRPr>
          </a:p>
          <a:p>
            <a:pPr indent="-355600" lvl="1" marL="1371600" rtl="0" algn="l">
              <a:lnSpc>
                <a:spcPct val="115000"/>
              </a:lnSpc>
              <a:spcBef>
                <a:spcPts val="0"/>
              </a:spcBef>
              <a:spcAft>
                <a:spcPts val="0"/>
              </a:spcAft>
              <a:buClr>
                <a:srgbClr val="FF0000"/>
              </a:buClr>
              <a:buSzPts val="2000"/>
              <a:buFont typeface="Lato"/>
              <a:buChar char="○"/>
            </a:pPr>
            <a:r>
              <a:rPr lang="en-GB" sz="2000">
                <a:solidFill>
                  <a:srgbClr val="FF0000"/>
                </a:solidFill>
                <a:latin typeface="Lato"/>
                <a:ea typeface="Lato"/>
                <a:cs typeface="Lato"/>
                <a:sym typeface="Lato"/>
              </a:rPr>
              <a:t>HOVER</a:t>
            </a:r>
            <a:r>
              <a:rPr lang="en-GB" sz="2000">
                <a:solidFill>
                  <a:srgbClr val="FF0000"/>
                </a:solidFill>
                <a:latin typeface="Lato"/>
                <a:ea typeface="Lato"/>
                <a:cs typeface="Lato"/>
                <a:sym typeface="Lato"/>
              </a:rPr>
              <a:t>!!! </a:t>
            </a:r>
            <a:endParaRPr sz="2000">
              <a:solidFill>
                <a:srgbClr val="FF0000"/>
              </a:solidFill>
              <a:latin typeface="Lato"/>
              <a:ea typeface="Lato"/>
              <a:cs typeface="Lato"/>
              <a:sym typeface="Lato"/>
            </a:endParaRPr>
          </a:p>
          <a:p>
            <a:pPr indent="0" lvl="0" marL="1371600" rtl="0" algn="l">
              <a:lnSpc>
                <a:spcPct val="115000"/>
              </a:lnSpc>
              <a:spcBef>
                <a:spcPts val="1600"/>
              </a:spcBef>
              <a:spcAft>
                <a:spcPts val="0"/>
              </a:spcAft>
              <a:buNone/>
            </a:pPr>
            <a:r>
              <a:t/>
            </a:r>
            <a:endParaRPr sz="2000" u="sng">
              <a:solidFill>
                <a:srgbClr val="FFFFFF"/>
              </a:solidFill>
              <a:latin typeface="Lato"/>
              <a:ea typeface="Lato"/>
              <a:cs typeface="Lato"/>
              <a:sym typeface="Lato"/>
            </a:endParaRPr>
          </a:p>
          <a:p>
            <a:pPr indent="0" lvl="0" marL="0" rtl="0" algn="ctr">
              <a:lnSpc>
                <a:spcPct val="115000"/>
              </a:lnSpc>
              <a:spcBef>
                <a:spcPts val="1600"/>
              </a:spcBef>
              <a:spcAft>
                <a:spcPts val="1600"/>
              </a:spcAft>
              <a:buNone/>
            </a:pPr>
            <a:r>
              <a:t/>
            </a:r>
            <a:endParaRPr sz="2000">
              <a:solidFill>
                <a:srgbClr val="FFFFFF"/>
              </a:solidFill>
              <a:latin typeface="Lato"/>
              <a:ea typeface="Lato"/>
              <a:cs typeface="Lato"/>
              <a:sym typeface="Lato"/>
            </a:endParaRPr>
          </a:p>
        </p:txBody>
      </p:sp>
      <p:sp>
        <p:nvSpPr>
          <p:cNvPr id="715" name="Google Shape;715;p51"/>
          <p:cNvSpPr txBox="1"/>
          <p:nvPr/>
        </p:nvSpPr>
        <p:spPr>
          <a:xfrm>
            <a:off x="269925" y="4040900"/>
            <a:ext cx="18960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GB" sz="2400">
                <a:solidFill>
                  <a:srgbClr val="FF0000"/>
                </a:solidFill>
                <a:latin typeface="Lato"/>
                <a:ea typeface="Lato"/>
                <a:cs typeface="Lato"/>
                <a:sym typeface="Lato"/>
              </a:rPr>
              <a:t>Red flags?</a:t>
            </a:r>
            <a:endParaRPr sz="2400">
              <a:solidFill>
                <a:srgbClr val="FF0000"/>
              </a:solidFill>
              <a:latin typeface="Lato"/>
              <a:ea typeface="Lato"/>
              <a:cs typeface="Lato"/>
              <a:sym typeface="Lato"/>
            </a:endParaRPr>
          </a:p>
        </p:txBody>
      </p:sp>
      <p:pic>
        <p:nvPicPr>
          <p:cNvPr id="716" name="Google Shape;716;p51"/>
          <p:cNvPicPr preferRelativeResize="0"/>
          <p:nvPr/>
        </p:nvPicPr>
        <p:blipFill>
          <a:blip r:embed="rId3">
            <a:alphaModFix/>
          </a:blip>
          <a:stretch>
            <a:fillRect/>
          </a:stretch>
        </p:blipFill>
        <p:spPr>
          <a:xfrm>
            <a:off x="2723350" y="950750"/>
            <a:ext cx="3697299" cy="2786375"/>
          </a:xfrm>
          <a:prstGeom prst="rect">
            <a:avLst/>
          </a:prstGeom>
          <a:noFill/>
          <a:ln>
            <a:noFill/>
          </a:ln>
        </p:spPr>
      </p:pic>
      <p:sp>
        <p:nvSpPr>
          <p:cNvPr id="717" name="Google Shape;717;p51"/>
          <p:cNvSpPr txBox="1"/>
          <p:nvPr/>
        </p:nvSpPr>
        <p:spPr>
          <a:xfrm>
            <a:off x="3889800" y="4792500"/>
            <a:ext cx="18960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Malware Traffic Analysis</a:t>
            </a:r>
            <a:endParaRPr sz="800">
              <a:solidFill>
                <a:srgbClr val="999999"/>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52"/>
          <p:cNvPicPr preferRelativeResize="0"/>
          <p:nvPr/>
        </p:nvPicPr>
        <p:blipFill rotWithShape="1">
          <a:blip r:embed="rId3">
            <a:alphaModFix amt="25000"/>
          </a:blip>
          <a:srcRect b="16391" l="0" r="0" t="11301"/>
          <a:stretch/>
        </p:blipFill>
        <p:spPr>
          <a:xfrm>
            <a:off x="2023875" y="712238"/>
            <a:ext cx="5143501" cy="3719025"/>
          </a:xfrm>
          <a:prstGeom prst="rect">
            <a:avLst/>
          </a:prstGeom>
          <a:noFill/>
          <a:ln>
            <a:noFill/>
          </a:ln>
        </p:spPr>
      </p:pic>
      <p:sp>
        <p:nvSpPr>
          <p:cNvPr id="723" name="Google Shape;723;p52"/>
          <p:cNvSpPr txBox="1"/>
          <p:nvPr>
            <p:ph type="title"/>
          </p:nvPr>
        </p:nvSpPr>
        <p:spPr>
          <a:xfrm>
            <a:off x="1181350" y="537750"/>
            <a:ext cx="6842700" cy="39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More email attacks</a:t>
            </a:r>
            <a:endParaRPr b="1" sz="4800"/>
          </a:p>
          <a:p>
            <a:pPr indent="0" lvl="0" marL="0" rtl="0" algn="ctr">
              <a:spcBef>
                <a:spcPts val="0"/>
              </a:spcBef>
              <a:spcAft>
                <a:spcPts val="0"/>
              </a:spcAft>
              <a:buNone/>
            </a:pPr>
            <a:r>
              <a:t/>
            </a:r>
            <a:endParaRPr b="1" sz="2000"/>
          </a:p>
          <a:p>
            <a:pPr indent="0" lvl="0" marL="0" rtl="0" algn="ctr">
              <a:spcBef>
                <a:spcPts val="0"/>
              </a:spcBef>
              <a:spcAft>
                <a:spcPts val="0"/>
              </a:spcAft>
              <a:buNone/>
            </a:pPr>
            <a:r>
              <a:rPr b="1" lang="en-GB" sz="3600"/>
              <a:t>94% of malware is </a:t>
            </a:r>
            <a:endParaRPr b="1" sz="3600"/>
          </a:p>
          <a:p>
            <a:pPr indent="0" lvl="0" marL="0" rtl="0" algn="ctr">
              <a:spcBef>
                <a:spcPts val="0"/>
              </a:spcBef>
              <a:spcAft>
                <a:spcPts val="0"/>
              </a:spcAft>
              <a:buNone/>
            </a:pPr>
            <a:r>
              <a:rPr b="1" lang="en-GB" sz="3600"/>
              <a:t>delivered by email</a:t>
            </a:r>
            <a:endParaRPr b="1" sz="3600"/>
          </a:p>
          <a:p>
            <a:pPr indent="0" lvl="0" marL="0" rtl="0" algn="ctr">
              <a:spcBef>
                <a:spcPts val="0"/>
              </a:spcBef>
              <a:spcAft>
                <a:spcPts val="0"/>
              </a:spcAft>
              <a:buNone/>
            </a:pPr>
            <a:r>
              <a:t/>
            </a:r>
            <a:endParaRPr b="1" sz="2000"/>
          </a:p>
          <a:p>
            <a:pPr indent="0" lvl="0" marL="0" rtl="0" algn="ctr">
              <a:spcBef>
                <a:spcPts val="0"/>
              </a:spcBef>
              <a:spcAft>
                <a:spcPts val="0"/>
              </a:spcAft>
              <a:buNone/>
            </a:pPr>
            <a:r>
              <a:rPr b="1" lang="en-GB" sz="3600"/>
              <a:t>1.2% of </a:t>
            </a:r>
            <a:r>
              <a:rPr b="1" lang="en-GB" sz="3600" u="sng"/>
              <a:t>all</a:t>
            </a:r>
            <a:r>
              <a:rPr b="1" lang="en-GB" sz="3600"/>
              <a:t> emails </a:t>
            </a:r>
            <a:br>
              <a:rPr b="1" lang="en-GB" sz="3600"/>
            </a:br>
            <a:r>
              <a:rPr b="1" lang="en-GB" sz="3600"/>
              <a:t>sent are malicious</a:t>
            </a:r>
            <a:endParaRPr b="1" sz="3600"/>
          </a:p>
          <a:p>
            <a:pPr indent="0" lvl="0" marL="0" rtl="0" algn="ctr">
              <a:spcBef>
                <a:spcPts val="0"/>
              </a:spcBef>
              <a:spcAft>
                <a:spcPts val="0"/>
              </a:spcAft>
              <a:buNone/>
            </a:pPr>
            <a:r>
              <a:rPr b="1" i="1" lang="en-GB" sz="2000"/>
              <a:t>Over three billion phishing emails every day</a:t>
            </a:r>
            <a:endParaRPr b="1" i="1" sz="2000"/>
          </a:p>
          <a:p>
            <a:pPr indent="0" lvl="0" marL="0" rtl="0" algn="l">
              <a:spcBef>
                <a:spcPts val="0"/>
              </a:spcBef>
              <a:spcAft>
                <a:spcPts val="0"/>
              </a:spcAft>
              <a:buNone/>
            </a:pPr>
            <a:r>
              <a:t/>
            </a:r>
            <a:endParaRPr b="1" i="1" sz="2000"/>
          </a:p>
        </p:txBody>
      </p:sp>
      <p:sp>
        <p:nvSpPr>
          <p:cNvPr id="724" name="Google Shape;724;p52"/>
          <p:cNvSpPr txBox="1"/>
          <p:nvPr/>
        </p:nvSpPr>
        <p:spPr>
          <a:xfrm>
            <a:off x="3535750" y="4800150"/>
            <a:ext cx="21339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Sources: ZDNet | Verizon DBIR </a:t>
            </a:r>
            <a:endParaRPr sz="800">
              <a:solidFill>
                <a:srgbClr val="999999"/>
              </a:solidFill>
              <a:latin typeface="Lato"/>
              <a:ea typeface="Lato"/>
              <a:cs typeface="Lato"/>
              <a:sym typeface="Lato"/>
            </a:endParaRPr>
          </a:p>
        </p:txBody>
      </p:sp>
      <p:sp>
        <p:nvSpPr>
          <p:cNvPr id="725" name="Google Shape;725;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6" name="Google Shape;726;p52"/>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3"/>
          <p:cNvSpPr txBox="1"/>
          <p:nvPr>
            <p:ph type="title"/>
          </p:nvPr>
        </p:nvSpPr>
        <p:spPr>
          <a:xfrm>
            <a:off x="1103750" y="2850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Email Attachments</a:t>
            </a:r>
            <a:endParaRPr sz="3000"/>
          </a:p>
        </p:txBody>
      </p:sp>
      <p:sp>
        <p:nvSpPr>
          <p:cNvPr id="732" name="Google Shape;732;p53"/>
          <p:cNvSpPr txBox="1"/>
          <p:nvPr>
            <p:ph idx="1" type="body"/>
          </p:nvPr>
        </p:nvSpPr>
        <p:spPr>
          <a:xfrm>
            <a:off x="1058700" y="1199175"/>
            <a:ext cx="3822900" cy="300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Stop &amp; think before you click!</a:t>
            </a:r>
            <a:endParaRPr sz="1800"/>
          </a:p>
          <a:p>
            <a:pPr indent="-342900" lvl="0" marL="457200" rtl="0" algn="l">
              <a:spcBef>
                <a:spcPts val="0"/>
              </a:spcBef>
              <a:spcAft>
                <a:spcPts val="0"/>
              </a:spcAft>
              <a:buSzPts val="1800"/>
              <a:buChar char="●"/>
            </a:pPr>
            <a:r>
              <a:rPr lang="en-GB" sz="1800"/>
              <a:t>Recognized sender?</a:t>
            </a:r>
            <a:endParaRPr sz="1800"/>
          </a:p>
          <a:p>
            <a:pPr indent="-342900" lvl="0" marL="457200" rtl="0" algn="l">
              <a:spcBef>
                <a:spcPts val="0"/>
              </a:spcBef>
              <a:spcAft>
                <a:spcPts val="0"/>
              </a:spcAft>
              <a:buSzPts val="1800"/>
              <a:buChar char="●"/>
            </a:pPr>
            <a:r>
              <a:rPr lang="en-GB" sz="1800"/>
              <a:t>Expecting attachment?</a:t>
            </a:r>
            <a:endParaRPr sz="1800"/>
          </a:p>
          <a:p>
            <a:pPr indent="-342900" lvl="0" marL="457200" rtl="0" algn="l">
              <a:spcBef>
                <a:spcPts val="0"/>
              </a:spcBef>
              <a:spcAft>
                <a:spcPts val="0"/>
              </a:spcAft>
              <a:buSzPts val="1800"/>
              <a:buChar char="●"/>
            </a:pPr>
            <a:r>
              <a:rPr lang="en-GB" sz="1800"/>
              <a:t>Is it normal for that contact to </a:t>
            </a:r>
            <a:br>
              <a:rPr lang="en-GB" sz="1800"/>
            </a:br>
            <a:r>
              <a:rPr lang="en-GB" sz="1800"/>
              <a:t>send attachments?</a:t>
            </a:r>
            <a:endParaRPr sz="1800"/>
          </a:p>
          <a:p>
            <a:pPr indent="0" lvl="0" marL="0" rtl="0" algn="l">
              <a:spcBef>
                <a:spcPts val="1600"/>
              </a:spcBef>
              <a:spcAft>
                <a:spcPts val="0"/>
              </a:spcAft>
              <a:buNone/>
            </a:pPr>
            <a:r>
              <a:rPr lang="en-GB" sz="1800"/>
              <a:t>Macros</a:t>
            </a:r>
            <a:endParaRPr sz="1800"/>
          </a:p>
          <a:p>
            <a:pPr indent="-342900" lvl="0" marL="457200" rtl="0" algn="l">
              <a:spcBef>
                <a:spcPts val="1600"/>
              </a:spcBef>
              <a:spcAft>
                <a:spcPts val="0"/>
              </a:spcAft>
              <a:buSzPts val="1800"/>
              <a:buChar char="●"/>
            </a:pPr>
            <a:r>
              <a:rPr lang="en-GB" sz="1800"/>
              <a:t>Step 1: Don’t do it!!!</a:t>
            </a:r>
            <a:endParaRPr sz="1800"/>
          </a:p>
          <a:p>
            <a:pPr indent="-342900" lvl="0" marL="457200" rtl="0" algn="l">
              <a:spcBef>
                <a:spcPts val="0"/>
              </a:spcBef>
              <a:spcAft>
                <a:spcPts val="0"/>
              </a:spcAft>
              <a:buSzPts val="1800"/>
              <a:buChar char="●"/>
            </a:pPr>
            <a:r>
              <a:rPr lang="en-GB" sz="1800"/>
              <a:t>Step 2: See step 1</a:t>
            </a:r>
            <a:endParaRPr sz="1800"/>
          </a:p>
          <a:p>
            <a:pPr indent="-342900" lvl="0" marL="457200" rtl="0" algn="l">
              <a:spcBef>
                <a:spcPts val="0"/>
              </a:spcBef>
              <a:spcAft>
                <a:spcPts val="0"/>
              </a:spcAft>
              <a:buSzPts val="1800"/>
              <a:buChar char="●"/>
            </a:pPr>
            <a:r>
              <a:rPr lang="en-GB" sz="1800"/>
              <a:t>Found in downloaded files too</a:t>
            </a:r>
            <a:endParaRPr/>
          </a:p>
          <a:p>
            <a:pPr indent="0" lvl="0" marL="0" rtl="0" algn="l">
              <a:spcBef>
                <a:spcPts val="1600"/>
              </a:spcBef>
              <a:spcAft>
                <a:spcPts val="1600"/>
              </a:spcAft>
              <a:buNone/>
            </a:pPr>
            <a:r>
              <a:t/>
            </a:r>
            <a:endParaRPr/>
          </a:p>
        </p:txBody>
      </p:sp>
      <p:sp>
        <p:nvSpPr>
          <p:cNvPr id="733" name="Google Shape;73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34" name="Google Shape;734;p53"/>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735" name="Google Shape;735;p53"/>
          <p:cNvPicPr preferRelativeResize="0"/>
          <p:nvPr/>
        </p:nvPicPr>
        <p:blipFill>
          <a:blip r:embed="rId3">
            <a:alphaModFix/>
          </a:blip>
          <a:stretch>
            <a:fillRect/>
          </a:stretch>
        </p:blipFill>
        <p:spPr>
          <a:xfrm>
            <a:off x="5031800" y="3528200"/>
            <a:ext cx="3725799" cy="1172150"/>
          </a:xfrm>
          <a:prstGeom prst="rect">
            <a:avLst/>
          </a:prstGeom>
          <a:noFill/>
          <a:ln>
            <a:noFill/>
          </a:ln>
        </p:spPr>
      </p:pic>
      <p:pic>
        <p:nvPicPr>
          <p:cNvPr id="736" name="Google Shape;736;p53"/>
          <p:cNvPicPr preferRelativeResize="0"/>
          <p:nvPr/>
        </p:nvPicPr>
        <p:blipFill rotWithShape="1">
          <a:blip r:embed="rId4">
            <a:alphaModFix/>
          </a:blip>
          <a:srcRect b="0" l="0" r="0" t="6603"/>
          <a:stretch/>
        </p:blipFill>
        <p:spPr>
          <a:xfrm>
            <a:off x="5135850" y="1065817"/>
            <a:ext cx="3517701" cy="2193500"/>
          </a:xfrm>
          <a:prstGeom prst="rect">
            <a:avLst/>
          </a:prstGeom>
          <a:noFill/>
          <a:ln>
            <a:noFill/>
          </a:ln>
        </p:spPr>
      </p:pic>
      <p:sp>
        <p:nvSpPr>
          <p:cNvPr id="737" name="Google Shape;737;p53"/>
          <p:cNvSpPr txBox="1"/>
          <p:nvPr/>
        </p:nvSpPr>
        <p:spPr>
          <a:xfrm>
            <a:off x="4858900" y="816877"/>
            <a:ext cx="40716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Attachments in email client (Microsoft Outlook)</a:t>
            </a:r>
            <a:endParaRPr>
              <a:solidFill>
                <a:srgbClr val="D9D9D9"/>
              </a:solidFill>
              <a:latin typeface="Lato"/>
              <a:ea typeface="Lato"/>
              <a:cs typeface="Lato"/>
              <a:sym typeface="Lato"/>
            </a:endParaRPr>
          </a:p>
        </p:txBody>
      </p:sp>
      <p:sp>
        <p:nvSpPr>
          <p:cNvPr id="738" name="Google Shape;738;p53"/>
          <p:cNvSpPr txBox="1"/>
          <p:nvPr/>
        </p:nvSpPr>
        <p:spPr>
          <a:xfrm>
            <a:off x="5031850" y="3275802"/>
            <a:ext cx="37257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Enable Macros &lt;- NOOOOOO!!!!</a:t>
            </a:r>
            <a:endParaRPr>
              <a:solidFill>
                <a:srgbClr val="D9D9D9"/>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4" name="Google Shape;744;p54"/>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745" name="Google Shape;745;p54"/>
          <p:cNvSpPr txBox="1"/>
          <p:nvPr/>
        </p:nvSpPr>
        <p:spPr>
          <a:xfrm>
            <a:off x="1088750" y="359300"/>
            <a:ext cx="6604500" cy="4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GB" sz="2900">
                <a:solidFill>
                  <a:srgbClr val="FFFFFF"/>
                </a:solidFill>
                <a:latin typeface="Montserrat"/>
                <a:ea typeface="Montserrat"/>
                <a:cs typeface="Montserrat"/>
                <a:sym typeface="Montserrat"/>
              </a:rPr>
              <a:t>Business email compromise (BEC) </a:t>
            </a:r>
            <a:endParaRPr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3600">
              <a:solidFill>
                <a:srgbClr val="FFFFFF"/>
              </a:solidFill>
              <a:latin typeface="Lato"/>
              <a:ea typeface="Lato"/>
              <a:cs typeface="Lato"/>
              <a:sym typeface="Lato"/>
            </a:endParaRPr>
          </a:p>
        </p:txBody>
      </p:sp>
      <p:sp>
        <p:nvSpPr>
          <p:cNvPr id="746" name="Google Shape;746;p54"/>
          <p:cNvSpPr txBox="1"/>
          <p:nvPr/>
        </p:nvSpPr>
        <p:spPr>
          <a:xfrm>
            <a:off x="1012550" y="951775"/>
            <a:ext cx="6247200" cy="3906900"/>
          </a:xfrm>
          <a:prstGeom prst="rect">
            <a:avLst/>
          </a:prstGeom>
          <a:noFill/>
          <a:ln>
            <a:noFill/>
          </a:ln>
        </p:spPr>
        <p:txBody>
          <a:bodyPr anchorCtr="0" anchor="t" bIns="45700" lIns="91425" spcFirstLastPara="1" rIns="91425" wrap="square" tIns="45700">
            <a:noAutofit/>
          </a:bodyPr>
          <a:lstStyle/>
          <a:p>
            <a:pPr indent="-165100" lvl="0" marL="228600" rtl="0" algn="l">
              <a:lnSpc>
                <a:spcPct val="115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FBI: BEC cost businesses $1.8B every year</a:t>
            </a:r>
            <a:endParaRPr sz="1800">
              <a:solidFill>
                <a:srgbClr val="FFFFFF"/>
              </a:solidFill>
              <a:latin typeface="Lato"/>
              <a:ea typeface="Lato"/>
              <a:cs typeface="Lato"/>
              <a:sym typeface="Lato"/>
            </a:endParaRPr>
          </a:p>
          <a:p>
            <a:pPr indent="-165100" lvl="0" marL="228600" rtl="0" algn="l">
              <a:lnSpc>
                <a:spcPct val="115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Moving funds -&gt; more susceptible</a:t>
            </a:r>
            <a:endParaRPr sz="1800">
              <a:solidFill>
                <a:srgbClr val="FFFFFF"/>
              </a:solidFill>
              <a:latin typeface="Lato"/>
              <a:ea typeface="Lato"/>
              <a:cs typeface="Lato"/>
              <a:sym typeface="Lato"/>
            </a:endParaRPr>
          </a:p>
          <a:p>
            <a:pPr indent="-190500" lvl="1" marL="685800" rtl="0" algn="l">
              <a:lnSpc>
                <a:spcPct val="115000"/>
              </a:lnSpc>
              <a:spcBef>
                <a:spcPts val="0"/>
              </a:spcBef>
              <a:spcAft>
                <a:spcPts val="0"/>
              </a:spcAft>
              <a:buClr>
                <a:srgbClr val="FFFFFF"/>
              </a:buClr>
              <a:buSzPts val="1800"/>
              <a:buFont typeface="Lato"/>
              <a:buChar char="○"/>
            </a:pPr>
            <a:r>
              <a:rPr lang="en-GB" sz="1800">
                <a:solidFill>
                  <a:schemeClr val="lt1"/>
                </a:solidFill>
                <a:latin typeface="Lato"/>
                <a:ea typeface="Lato"/>
                <a:cs typeface="Lato"/>
                <a:sym typeface="Lato"/>
              </a:rPr>
              <a:t>Policy requiring phone call?</a:t>
            </a:r>
            <a:endParaRPr sz="1800">
              <a:solidFill>
                <a:srgbClr val="FFFFFF"/>
              </a:solidFill>
              <a:latin typeface="Lato"/>
              <a:ea typeface="Lato"/>
              <a:cs typeface="Lato"/>
              <a:sym typeface="Lato"/>
            </a:endParaRPr>
          </a:p>
          <a:p>
            <a:pPr indent="-165100" lvl="0" marL="228600" rtl="0" algn="l">
              <a:lnSpc>
                <a:spcPct val="115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“Trusted” senders</a:t>
            </a:r>
            <a:endParaRPr sz="1800">
              <a:solidFill>
                <a:srgbClr val="FFFFFF"/>
              </a:solidFill>
              <a:latin typeface="Lato"/>
              <a:ea typeface="Lato"/>
              <a:cs typeface="Lato"/>
              <a:sym typeface="Lato"/>
            </a:endParaRPr>
          </a:p>
          <a:p>
            <a:pPr indent="-190500" lvl="1" marL="685800" rtl="0" algn="l">
              <a:lnSpc>
                <a:spcPct val="115000"/>
              </a:lnSpc>
              <a:spcBef>
                <a:spcPts val="0"/>
              </a:spcBef>
              <a:spcAft>
                <a:spcPts val="0"/>
              </a:spcAft>
              <a:buClr>
                <a:srgbClr val="FFFFFF"/>
              </a:buClr>
              <a:buSzPts val="1800"/>
              <a:buChar char="○"/>
            </a:pPr>
            <a:r>
              <a:rPr lang="en-GB" sz="1800">
                <a:solidFill>
                  <a:schemeClr val="lt1"/>
                </a:solidFill>
                <a:latin typeface="Lato"/>
                <a:ea typeface="Lato"/>
                <a:cs typeface="Lato"/>
                <a:sym typeface="Lato"/>
              </a:rPr>
              <a:t>Research using publicly available data</a:t>
            </a:r>
            <a:r>
              <a:rPr lang="en-GB"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215900" lvl="2" marL="1143000" rtl="0" algn="l">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Published organization chart</a:t>
            </a:r>
            <a:endParaRPr sz="1800">
              <a:solidFill>
                <a:schemeClr val="lt1"/>
              </a:solidFill>
              <a:latin typeface="Lato"/>
              <a:ea typeface="Lato"/>
              <a:cs typeface="Lato"/>
              <a:sym typeface="Lato"/>
            </a:endParaRPr>
          </a:p>
          <a:p>
            <a:pPr indent="-215900" lvl="2" marL="1143000" rtl="0" algn="l">
              <a:lnSpc>
                <a:spcPct val="115000"/>
              </a:lnSpc>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Spear phishing (CEO &lt;-&gt; CFO)</a:t>
            </a:r>
            <a:endParaRPr sz="1800">
              <a:solidFill>
                <a:srgbClr val="FFFFFF"/>
              </a:solidFill>
              <a:latin typeface="Lato"/>
              <a:ea typeface="Lato"/>
              <a:cs typeface="Lato"/>
              <a:sym typeface="Lato"/>
            </a:endParaRPr>
          </a:p>
          <a:p>
            <a:pPr indent="-190500" lvl="1" marL="685800" rtl="0" algn="l">
              <a:lnSpc>
                <a:spcPct val="100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Spoofed domain</a:t>
            </a:r>
            <a:endParaRPr sz="1800">
              <a:solidFill>
                <a:srgbClr val="FFFFFF"/>
              </a:solidFill>
              <a:latin typeface="Lato"/>
              <a:ea typeface="Lato"/>
              <a:cs typeface="Lato"/>
              <a:sym typeface="Lato"/>
            </a:endParaRPr>
          </a:p>
          <a:p>
            <a:pPr indent="-215900" lvl="2" marL="1143000" rtl="0" algn="l">
              <a:lnSpc>
                <a:spcPct val="100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microsoft.com - micros0ft.com</a:t>
            </a:r>
            <a:endParaRPr sz="1800">
              <a:solidFill>
                <a:srgbClr val="FFFFFF"/>
              </a:solidFill>
              <a:latin typeface="Lato"/>
              <a:ea typeface="Lato"/>
              <a:cs typeface="Lato"/>
              <a:sym typeface="Lato"/>
            </a:endParaRPr>
          </a:p>
          <a:p>
            <a:pPr indent="-190500" lvl="1" marL="685800" rtl="0" algn="l">
              <a:lnSpc>
                <a:spcPct val="100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Compromise account of 3rd parties</a:t>
            </a:r>
            <a:endParaRPr sz="1800">
              <a:solidFill>
                <a:srgbClr val="FFFFFF"/>
              </a:solidFill>
              <a:latin typeface="Lato"/>
              <a:ea typeface="Lato"/>
              <a:cs typeface="Lato"/>
              <a:sym typeface="Lato"/>
            </a:endParaRPr>
          </a:p>
          <a:p>
            <a:pPr indent="-215900" lvl="2" marL="1143000" rtl="0" algn="l">
              <a:lnSpc>
                <a:spcPct val="100000"/>
              </a:lnSpc>
              <a:spcBef>
                <a:spcPts val="0"/>
              </a:spcBef>
              <a:spcAft>
                <a:spcPts val="0"/>
              </a:spcAft>
              <a:buClr>
                <a:srgbClr val="FFFFFF"/>
              </a:buClr>
              <a:buSzPts val="1800"/>
              <a:buChar char="■"/>
            </a:pPr>
            <a:r>
              <a:rPr lang="en-GB" sz="1800">
                <a:solidFill>
                  <a:srgbClr val="FFFFFF"/>
                </a:solidFill>
                <a:latin typeface="Lato"/>
                <a:ea typeface="Lato"/>
                <a:cs typeface="Lato"/>
                <a:sym typeface="Lato"/>
              </a:rPr>
              <a:t>Employee, vendor, or customer</a:t>
            </a:r>
            <a:endParaRPr sz="1800">
              <a:solidFill>
                <a:srgbClr val="FFFFFF"/>
              </a:solidFill>
              <a:latin typeface="Lato"/>
              <a:ea typeface="Lato"/>
              <a:cs typeface="Lato"/>
              <a:sym typeface="Lato"/>
            </a:endParaRPr>
          </a:p>
          <a:p>
            <a:pPr indent="-215900" lvl="2" marL="1143000" rtl="0" algn="l">
              <a:lnSpc>
                <a:spcPct val="100000"/>
              </a:lnSpc>
              <a:spcBef>
                <a:spcPts val="0"/>
              </a:spcBef>
              <a:spcAft>
                <a:spcPts val="0"/>
              </a:spcAft>
              <a:buClr>
                <a:srgbClr val="FFFFFF"/>
              </a:buClr>
              <a:buSzPts val="1800"/>
              <a:buFont typeface="Lato"/>
              <a:buChar char="■"/>
            </a:pPr>
            <a:r>
              <a:rPr lang="en-GB" sz="1800">
                <a:solidFill>
                  <a:srgbClr val="FFFFFF"/>
                </a:solidFill>
                <a:latin typeface="Lato"/>
                <a:ea typeface="Lato"/>
                <a:cs typeface="Lato"/>
                <a:sym typeface="Lato"/>
              </a:rPr>
              <a:t>Thread hijacking &lt;- lookout</a:t>
            </a:r>
            <a:endParaRPr sz="1800">
              <a:solidFill>
                <a:srgbClr val="FFFFFF"/>
              </a:solidFill>
              <a:latin typeface="Lato"/>
              <a:ea typeface="Lato"/>
              <a:cs typeface="Lato"/>
              <a:sym typeface="Lato"/>
            </a:endParaRPr>
          </a:p>
        </p:txBody>
      </p:sp>
      <p:sp>
        <p:nvSpPr>
          <p:cNvPr id="747" name="Google Shape;747;p54"/>
          <p:cNvSpPr txBox="1"/>
          <p:nvPr/>
        </p:nvSpPr>
        <p:spPr>
          <a:xfrm>
            <a:off x="3813438" y="4749900"/>
            <a:ext cx="15171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Source: Dark Reading</a:t>
            </a:r>
            <a:endParaRPr sz="800">
              <a:solidFill>
                <a:srgbClr val="999999"/>
              </a:solidFill>
              <a:latin typeface="Lato"/>
              <a:ea typeface="Lato"/>
              <a:cs typeface="Lato"/>
              <a:sym typeface="Lato"/>
            </a:endParaRPr>
          </a:p>
        </p:txBody>
      </p:sp>
      <p:pic>
        <p:nvPicPr>
          <p:cNvPr id="748" name="Google Shape;748;p54"/>
          <p:cNvPicPr preferRelativeResize="0"/>
          <p:nvPr/>
        </p:nvPicPr>
        <p:blipFill rotWithShape="1">
          <a:blip r:embed="rId3">
            <a:alphaModFix/>
          </a:blip>
          <a:srcRect b="0" l="0" r="32903" t="0"/>
          <a:stretch/>
        </p:blipFill>
        <p:spPr>
          <a:xfrm>
            <a:off x="5848038" y="1432510"/>
            <a:ext cx="2944425" cy="1880725"/>
          </a:xfrm>
          <a:prstGeom prst="rect">
            <a:avLst/>
          </a:prstGeom>
          <a:noFill/>
          <a:ln>
            <a:noFill/>
          </a:ln>
        </p:spPr>
      </p:pic>
      <p:sp>
        <p:nvSpPr>
          <p:cNvPr id="749" name="Google Shape;749;p54"/>
          <p:cNvSpPr txBox="1"/>
          <p:nvPr/>
        </p:nvSpPr>
        <p:spPr>
          <a:xfrm>
            <a:off x="5848050" y="1178235"/>
            <a:ext cx="29445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Wire transfer</a:t>
            </a:r>
            <a:endParaRPr>
              <a:solidFill>
                <a:srgbClr val="D9D9D9"/>
              </a:solidFill>
              <a:latin typeface="Lato"/>
              <a:ea typeface="Lato"/>
              <a:cs typeface="Lato"/>
              <a:sym typeface="Lato"/>
            </a:endParaRPr>
          </a:p>
        </p:txBody>
      </p:sp>
      <p:sp>
        <p:nvSpPr>
          <p:cNvPr id="750" name="Google Shape;750;p54"/>
          <p:cNvSpPr txBox="1"/>
          <p:nvPr/>
        </p:nvSpPr>
        <p:spPr>
          <a:xfrm>
            <a:off x="5826850" y="3477350"/>
            <a:ext cx="2986800" cy="111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i="1" lang="en-GB" sz="2800">
                <a:solidFill>
                  <a:schemeClr val="lt1"/>
                </a:solidFill>
                <a:latin typeface="Lato"/>
                <a:ea typeface="Lato"/>
                <a:cs typeface="Lato"/>
                <a:sym typeface="Lato"/>
              </a:rPr>
              <a:t>Often requires very little technical skill </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5"/>
          <p:cNvSpPr txBox="1"/>
          <p:nvPr>
            <p:ph type="title"/>
          </p:nvPr>
        </p:nvSpPr>
        <p:spPr>
          <a:xfrm>
            <a:off x="1049450" y="270475"/>
            <a:ext cx="52698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Customer BEC example</a:t>
            </a:r>
            <a:endParaRPr sz="3000"/>
          </a:p>
          <a:p>
            <a:pPr indent="0" lvl="0" marL="0" rtl="0" algn="l">
              <a:spcBef>
                <a:spcPts val="0"/>
              </a:spcBef>
              <a:spcAft>
                <a:spcPts val="0"/>
              </a:spcAft>
              <a:buNone/>
            </a:pPr>
            <a:r>
              <a:t/>
            </a:r>
            <a:endParaRPr sz="3000"/>
          </a:p>
        </p:txBody>
      </p:sp>
      <p:sp>
        <p:nvSpPr>
          <p:cNvPr id="756" name="Google Shape;75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57" name="Google Shape;757;p55"/>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758" name="Google Shape;758;p55"/>
          <p:cNvSpPr txBox="1"/>
          <p:nvPr/>
        </p:nvSpPr>
        <p:spPr>
          <a:xfrm>
            <a:off x="3698750" y="1090925"/>
            <a:ext cx="5322300" cy="3795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Small business &lt; 100 employees</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CEO received email </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From school district (their customer)</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Bid proposal</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Busy CEO blocked, </a:t>
            </a:r>
            <a:r>
              <a:rPr lang="en-GB" sz="2000" u="sng">
                <a:solidFill>
                  <a:srgbClr val="FFFFFF"/>
                </a:solidFill>
                <a:latin typeface="Lato"/>
                <a:ea typeface="Lato"/>
                <a:cs typeface="Lato"/>
                <a:sym typeface="Lato"/>
              </a:rPr>
              <a:t>certain</a:t>
            </a:r>
            <a:r>
              <a:rPr lang="en-GB" sz="2000">
                <a:solidFill>
                  <a:srgbClr val="FFFFFF"/>
                </a:solidFill>
                <a:latin typeface="Lato"/>
                <a:ea typeface="Lato"/>
                <a:cs typeface="Lato"/>
                <a:sym typeface="Lato"/>
              </a:rPr>
              <a:t> it was legit</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Asked us to “bypass” blocks/alerts</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Give us 5 minutes</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Contacted school IT</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“You’re the 2nd call”</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All within 30 mins of 1st alert</a:t>
            </a:r>
            <a:endParaRPr sz="2000">
              <a:solidFill>
                <a:srgbClr val="FFFFFF"/>
              </a:solidFill>
              <a:latin typeface="Lato"/>
              <a:ea typeface="Lato"/>
              <a:cs typeface="Lato"/>
              <a:sym typeface="Lato"/>
            </a:endParaRPr>
          </a:p>
          <a:p>
            <a:pPr indent="0" lvl="0" marL="0" rtl="0" algn="ctr">
              <a:lnSpc>
                <a:spcPct val="115000"/>
              </a:lnSpc>
              <a:spcBef>
                <a:spcPts val="1600"/>
              </a:spcBef>
              <a:spcAft>
                <a:spcPts val="0"/>
              </a:spcAft>
              <a:buNone/>
            </a:pPr>
            <a:r>
              <a:t/>
            </a:r>
            <a:endParaRPr i="1" sz="20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rgbClr val="FFFFFF"/>
              </a:solidFill>
              <a:latin typeface="Lato"/>
              <a:ea typeface="Lato"/>
              <a:cs typeface="Lato"/>
              <a:sym typeface="Lato"/>
            </a:endParaRPr>
          </a:p>
        </p:txBody>
      </p:sp>
      <p:pic>
        <p:nvPicPr>
          <p:cNvPr id="759" name="Google Shape;759;p55"/>
          <p:cNvPicPr preferRelativeResize="0"/>
          <p:nvPr/>
        </p:nvPicPr>
        <p:blipFill rotWithShape="1">
          <a:blip r:embed="rId3">
            <a:alphaModFix/>
          </a:blip>
          <a:srcRect b="0" l="0" r="13636" t="0"/>
          <a:stretch/>
        </p:blipFill>
        <p:spPr>
          <a:xfrm>
            <a:off x="507450" y="1499594"/>
            <a:ext cx="3191295" cy="2847288"/>
          </a:xfrm>
          <a:prstGeom prst="rect">
            <a:avLst/>
          </a:prstGeom>
          <a:noFill/>
          <a:ln>
            <a:noFill/>
          </a:ln>
        </p:spPr>
      </p:pic>
      <p:sp>
        <p:nvSpPr>
          <p:cNvPr id="760" name="Google Shape;760;p55"/>
          <p:cNvSpPr txBox="1"/>
          <p:nvPr/>
        </p:nvSpPr>
        <p:spPr>
          <a:xfrm>
            <a:off x="3682352" y="4749900"/>
            <a:ext cx="17793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Image source: TreeTop Security</a:t>
            </a:r>
            <a:endParaRPr sz="800">
              <a:solidFill>
                <a:srgbClr val="999999"/>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20"/>
          <p:cNvSpPr txBox="1"/>
          <p:nvPr/>
        </p:nvSpPr>
        <p:spPr>
          <a:xfrm>
            <a:off x="947575" y="871756"/>
            <a:ext cx="6947700" cy="3921900"/>
          </a:xfrm>
          <a:prstGeom prst="rect">
            <a:avLst/>
          </a:prstGeom>
          <a:noFill/>
          <a:ln>
            <a:noFill/>
          </a:ln>
        </p:spPr>
        <p:txBody>
          <a:bodyPr anchorCtr="0" anchor="t" bIns="91425" lIns="91425" spcFirstLastPara="1" rIns="91425" wrap="square" tIns="91425">
            <a:noAutofit/>
          </a:bodyPr>
          <a:lstStyle/>
          <a:p>
            <a:pPr indent="-349250" lvl="0" marL="457200" rtl="0" algn="l">
              <a:lnSpc>
                <a:spcPct val="90000"/>
              </a:lnSpc>
              <a:spcBef>
                <a:spcPts val="1000"/>
              </a:spcBef>
              <a:spcAft>
                <a:spcPts val="0"/>
              </a:spcAft>
              <a:buClr>
                <a:srgbClr val="FFFFFF"/>
              </a:buClr>
              <a:buSzPts val="1900"/>
              <a:buFont typeface="Lato"/>
              <a:buChar char="●"/>
            </a:pPr>
            <a:r>
              <a:rPr lang="en-GB" sz="1900">
                <a:solidFill>
                  <a:srgbClr val="FFFFFF"/>
                </a:solidFill>
                <a:latin typeface="Lato"/>
                <a:ea typeface="Lato"/>
                <a:cs typeface="Lato"/>
                <a:sym typeface="Lato"/>
              </a:rPr>
              <a:t>25+ years of IT &amp; cybersecurity experience </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Consulted for companies all over the world</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Multiple computer-related degrees from FHSU</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Master’s degree in Information Security Engineering </a:t>
            </a:r>
            <a:br>
              <a:rPr lang="en-GB" sz="1900">
                <a:solidFill>
                  <a:srgbClr val="FFFFFF"/>
                </a:solidFill>
                <a:latin typeface="Lato"/>
                <a:ea typeface="Lato"/>
                <a:cs typeface="Lato"/>
                <a:sym typeface="Lato"/>
              </a:rPr>
            </a:br>
            <a:r>
              <a:rPr lang="en-GB" sz="1900">
                <a:solidFill>
                  <a:srgbClr val="FFFFFF"/>
                </a:solidFill>
                <a:latin typeface="Lato"/>
                <a:ea typeface="Lato"/>
                <a:cs typeface="Lato"/>
                <a:sym typeface="Lato"/>
              </a:rPr>
              <a:t>from the SANS Technology Institute</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Alphabet soup of security-related certifications </a:t>
            </a:r>
            <a:endParaRPr sz="1900">
              <a:solidFill>
                <a:srgbClr val="FFFFFF"/>
              </a:solidFill>
              <a:latin typeface="Lato"/>
              <a:ea typeface="Lato"/>
              <a:cs typeface="Lato"/>
              <a:sym typeface="Lato"/>
            </a:endParaRPr>
          </a:p>
          <a:p>
            <a:pPr indent="-349250" lvl="1" marL="914400" rtl="0" algn="l">
              <a:lnSpc>
                <a:spcPct val="90000"/>
              </a:lnSpc>
              <a:spcBef>
                <a:spcPts val="500"/>
              </a:spcBef>
              <a:spcAft>
                <a:spcPts val="0"/>
              </a:spcAft>
              <a:buClr>
                <a:srgbClr val="FFFFFF"/>
              </a:buClr>
              <a:buSzPts val="1900"/>
              <a:buFont typeface="Lato"/>
              <a:buChar char="○"/>
            </a:pPr>
            <a:r>
              <a:rPr lang="en-GB" sz="1900">
                <a:solidFill>
                  <a:srgbClr val="FFFFFF"/>
                </a:solidFill>
                <a:latin typeface="Lato"/>
                <a:ea typeface="Lato"/>
                <a:cs typeface="Lato"/>
                <a:sym typeface="Lato"/>
              </a:rPr>
              <a:t>CISSP, GSEC, GCIH, GCCC, GCPM, GPEN, GMON, GCIA, GWAPT, GDSA, GSE #231</a:t>
            </a:r>
            <a:endParaRPr sz="1900">
              <a:solidFill>
                <a:srgbClr val="FFFFFF"/>
              </a:solidFill>
              <a:latin typeface="Lato"/>
              <a:ea typeface="Lato"/>
              <a:cs typeface="Lato"/>
              <a:sym typeface="Lato"/>
            </a:endParaRPr>
          </a:p>
          <a:p>
            <a:pPr indent="-349250" lvl="0" marL="457200" rtl="0" algn="l">
              <a:lnSpc>
                <a:spcPct val="90000"/>
              </a:lnSpc>
              <a:spcBef>
                <a:spcPts val="500"/>
              </a:spcBef>
              <a:spcAft>
                <a:spcPts val="0"/>
              </a:spcAft>
              <a:buClr>
                <a:srgbClr val="FFFFFF"/>
              </a:buClr>
              <a:buSzPts val="1900"/>
              <a:buFont typeface="Lato"/>
              <a:buChar char="●"/>
            </a:pPr>
            <a:r>
              <a:rPr lang="en-GB" sz="1900">
                <a:solidFill>
                  <a:srgbClr val="FFFFFF"/>
                </a:solidFill>
                <a:latin typeface="Lato"/>
                <a:ea typeface="Lato"/>
                <a:cs typeface="Lato"/>
                <a:sym typeface="Lato"/>
              </a:rPr>
              <a:t>Co-organizer of BSidesKC cybersecurity conference</a:t>
            </a:r>
            <a:endParaRPr sz="1900">
              <a:solidFill>
                <a:srgbClr val="FFFFFF"/>
              </a:solidFill>
              <a:latin typeface="Lato"/>
              <a:ea typeface="Lato"/>
              <a:cs typeface="Lato"/>
              <a:sym typeface="Lato"/>
            </a:endParaRPr>
          </a:p>
          <a:p>
            <a:pPr indent="-349250" lvl="0" marL="457200" rtl="0" algn="l">
              <a:lnSpc>
                <a:spcPct val="90000"/>
              </a:lnSpc>
              <a:spcBef>
                <a:spcPts val="500"/>
              </a:spcBef>
              <a:spcAft>
                <a:spcPts val="0"/>
              </a:spcAft>
              <a:buClr>
                <a:srgbClr val="FFFFFF"/>
              </a:buClr>
              <a:buSzPts val="1900"/>
              <a:buFont typeface="Lato"/>
              <a:buChar char="●"/>
            </a:pPr>
            <a:r>
              <a:rPr lang="en-GB" sz="1900">
                <a:solidFill>
                  <a:srgbClr val="FFFFFF"/>
                </a:solidFill>
                <a:latin typeface="Lato"/>
                <a:ea typeface="Lato"/>
                <a:cs typeface="Lato"/>
                <a:sym typeface="Lato"/>
              </a:rPr>
              <a:t>Founded IT provider (MSP) in 2003, acquired in 2016</a:t>
            </a:r>
            <a:endParaRPr sz="1900">
              <a:solidFill>
                <a:srgbClr val="FFFFFF"/>
              </a:solidFill>
              <a:latin typeface="Lato"/>
              <a:ea typeface="Lato"/>
              <a:cs typeface="Lato"/>
              <a:sym typeface="Lato"/>
            </a:endParaRPr>
          </a:p>
          <a:p>
            <a:pPr indent="-349250" lvl="0" marL="457200" rtl="0" algn="l">
              <a:lnSpc>
                <a:spcPct val="90000"/>
              </a:lnSpc>
              <a:spcBef>
                <a:spcPts val="500"/>
              </a:spcBef>
              <a:spcAft>
                <a:spcPts val="0"/>
              </a:spcAft>
              <a:buClr>
                <a:srgbClr val="FFFFFF"/>
              </a:buClr>
              <a:buSzPts val="1900"/>
              <a:buFont typeface="Lato"/>
              <a:buChar char="●"/>
            </a:pPr>
            <a:r>
              <a:rPr lang="en-GB" sz="1900">
                <a:solidFill>
                  <a:srgbClr val="FFFFFF"/>
                </a:solidFill>
                <a:latin typeface="Lato"/>
                <a:ea typeface="Lato"/>
                <a:cs typeface="Lato"/>
                <a:sym typeface="Lato"/>
              </a:rPr>
              <a:t>Founded TreeTop in 2016, lead design on Peak platform</a:t>
            </a:r>
            <a:endParaRPr sz="1900">
              <a:solidFill>
                <a:srgbClr val="FFFFFF"/>
              </a:solidFill>
              <a:latin typeface="Lato"/>
              <a:ea typeface="Lato"/>
              <a:cs typeface="Lato"/>
              <a:sym typeface="Lato"/>
            </a:endParaRPr>
          </a:p>
          <a:p>
            <a:pPr indent="-349250" lvl="0" marL="457200" rtl="0" algn="l">
              <a:lnSpc>
                <a:spcPct val="90000"/>
              </a:lnSpc>
              <a:spcBef>
                <a:spcPts val="500"/>
              </a:spcBef>
              <a:spcAft>
                <a:spcPts val="0"/>
              </a:spcAft>
              <a:buClr>
                <a:srgbClr val="FFFFFF"/>
              </a:buClr>
              <a:buSzPts val="1900"/>
              <a:buFont typeface="Lato"/>
              <a:buChar char="●"/>
            </a:pPr>
            <a:r>
              <a:rPr lang="en-GB" sz="1900">
                <a:solidFill>
                  <a:srgbClr val="FFFFFF"/>
                </a:solidFill>
                <a:latin typeface="Lato"/>
                <a:ea typeface="Lato"/>
                <a:cs typeface="Lato"/>
                <a:sym typeface="Lato"/>
              </a:rPr>
              <a:t>Founded 501(c)(3) STEM Harvest in 2021 - stemharvest.org</a:t>
            </a:r>
            <a:endParaRPr sz="1900">
              <a:solidFill>
                <a:srgbClr val="FFFFFF"/>
              </a:solidFill>
              <a:latin typeface="Lato"/>
              <a:ea typeface="Lato"/>
              <a:cs typeface="Lato"/>
              <a:sym typeface="Lato"/>
            </a:endParaRPr>
          </a:p>
        </p:txBody>
      </p:sp>
      <p:sp>
        <p:nvSpPr>
          <p:cNvPr id="267" name="Google Shape;267;p20"/>
          <p:cNvSpPr txBox="1"/>
          <p:nvPr>
            <p:ph type="title"/>
          </p:nvPr>
        </p:nvSpPr>
        <p:spPr>
          <a:xfrm>
            <a:off x="1030175" y="393750"/>
            <a:ext cx="7306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 whoami</a:t>
            </a:r>
            <a:endParaRPr sz="3000"/>
          </a:p>
        </p:txBody>
      </p:sp>
      <p:pic>
        <p:nvPicPr>
          <p:cNvPr id="268" name="Google Shape;268;p20"/>
          <p:cNvPicPr preferRelativeResize="0"/>
          <p:nvPr/>
        </p:nvPicPr>
        <p:blipFill rotWithShape="1">
          <a:blip r:embed="rId3">
            <a:alphaModFix/>
          </a:blip>
          <a:srcRect b="0" l="17700" r="17700" t="0"/>
          <a:stretch/>
        </p:blipFill>
        <p:spPr>
          <a:xfrm rot="10800000">
            <a:off x="6240280" y="3600"/>
            <a:ext cx="2898000" cy="2691600"/>
          </a:xfrm>
          <a:prstGeom prst="rtTriangle">
            <a:avLst/>
          </a:prstGeom>
          <a:noFill/>
          <a:ln>
            <a:noFill/>
          </a:ln>
        </p:spPr>
      </p:pic>
      <p:sp>
        <p:nvSpPr>
          <p:cNvPr id="269" name="Google Shape;26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0" name="Google Shape;270;p2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271" name="Google Shape;271;p20"/>
          <p:cNvSpPr/>
          <p:nvPr/>
        </p:nvSpPr>
        <p:spPr>
          <a:xfrm rot="780007">
            <a:off x="2069100" y="1958818"/>
            <a:ext cx="5005804" cy="12258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Example</a:t>
            </a:r>
          </a:p>
        </p:txBody>
      </p:sp>
      <p:pic>
        <p:nvPicPr>
          <p:cNvPr id="272" name="Google Shape;272;p20"/>
          <p:cNvPicPr preferRelativeResize="0"/>
          <p:nvPr/>
        </p:nvPicPr>
        <p:blipFill rotWithShape="1">
          <a:blip r:embed="rId4">
            <a:alphaModFix/>
          </a:blip>
          <a:srcRect b="0" l="0" r="0" t="0"/>
          <a:stretch/>
        </p:blipFill>
        <p:spPr>
          <a:xfrm>
            <a:off x="7744058" y="3556181"/>
            <a:ext cx="1018950" cy="772225"/>
          </a:xfrm>
          <a:prstGeom prst="rect">
            <a:avLst/>
          </a:prstGeom>
          <a:noFill/>
          <a:ln>
            <a:noFill/>
          </a:ln>
        </p:spPr>
      </p:pic>
      <p:pic>
        <p:nvPicPr>
          <p:cNvPr descr="https://media.licdn.com/media-proxy/ext?w=800&amp;h=800&amp;f=n&amp;hash=HtKNge4UssXhO7oWtR5SFynJAsY%3D&amp;ora=1%2CaFBCTXdkRmpGL2lvQUFBPQ%2CxAVta5g-0R6jnhodx1Ey9KGTqAGj6E5DQJHUA3L0CHH05IbfPWi8cJbdcbGgpkARcS4CjQBkeuu1ETbhQ468eY7nL90l38TkIcT5aRUPbhU4hGUB5sE-Pg" id="273" name="Google Shape;273;p20"/>
          <p:cNvPicPr preferRelativeResize="0"/>
          <p:nvPr/>
        </p:nvPicPr>
        <p:blipFill rotWithShape="1">
          <a:blip r:embed="rId5">
            <a:alphaModFix/>
          </a:blip>
          <a:srcRect b="0" l="0" r="0" t="0"/>
          <a:stretch/>
        </p:blipFill>
        <p:spPr>
          <a:xfrm>
            <a:off x="7719388" y="1942771"/>
            <a:ext cx="1068275" cy="801218"/>
          </a:xfrm>
          <a:prstGeom prst="rect">
            <a:avLst/>
          </a:prstGeom>
          <a:noFill/>
          <a:ln>
            <a:noFill/>
          </a:ln>
        </p:spPr>
      </p:pic>
      <p:pic>
        <p:nvPicPr>
          <p:cNvPr id="274" name="Google Shape;274;p20"/>
          <p:cNvPicPr preferRelativeResize="0"/>
          <p:nvPr/>
        </p:nvPicPr>
        <p:blipFill>
          <a:blip r:embed="rId6">
            <a:alphaModFix/>
          </a:blip>
          <a:stretch>
            <a:fillRect/>
          </a:stretch>
        </p:blipFill>
        <p:spPr>
          <a:xfrm>
            <a:off x="7683192" y="2775879"/>
            <a:ext cx="1140648" cy="720189"/>
          </a:xfrm>
          <a:prstGeom prst="rect">
            <a:avLst/>
          </a:prstGeom>
          <a:noFill/>
          <a:ln>
            <a:noFill/>
          </a:ln>
        </p:spPr>
      </p:pic>
      <p:pic>
        <p:nvPicPr>
          <p:cNvPr id="275" name="Google Shape;275;p20"/>
          <p:cNvPicPr preferRelativeResize="0"/>
          <p:nvPr/>
        </p:nvPicPr>
        <p:blipFill>
          <a:blip r:embed="rId7">
            <a:alphaModFix/>
          </a:blip>
          <a:stretch>
            <a:fillRect/>
          </a:stretch>
        </p:blipFill>
        <p:spPr>
          <a:xfrm>
            <a:off x="7794488" y="991150"/>
            <a:ext cx="918101" cy="9181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6"/>
          <p:cNvSpPr txBox="1"/>
          <p:nvPr>
            <p:ph type="title"/>
          </p:nvPr>
        </p:nvSpPr>
        <p:spPr>
          <a:xfrm>
            <a:off x="1049450" y="270475"/>
            <a:ext cx="42870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Other Email Scams</a:t>
            </a:r>
            <a:endParaRPr sz="3000"/>
          </a:p>
        </p:txBody>
      </p:sp>
      <p:sp>
        <p:nvSpPr>
          <p:cNvPr id="766" name="Google Shape;76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67" name="Google Shape;767;p56"/>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768" name="Google Shape;768;p56"/>
          <p:cNvSpPr txBox="1"/>
          <p:nvPr/>
        </p:nvSpPr>
        <p:spPr>
          <a:xfrm>
            <a:off x="4037750" y="995850"/>
            <a:ext cx="4952400" cy="3966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Mostly “non-technical”</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What the attackers want</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Money</a:t>
            </a:r>
            <a:endParaRPr sz="2000">
              <a:solidFill>
                <a:srgbClr val="FFFFFF"/>
              </a:solidFill>
              <a:latin typeface="Lato"/>
              <a:ea typeface="Lato"/>
              <a:cs typeface="Lato"/>
              <a:sym typeface="Lato"/>
            </a:endParaRPr>
          </a:p>
          <a:p>
            <a:pPr indent="-355600" lvl="2" marL="13716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Gift cards</a:t>
            </a:r>
            <a:endParaRPr sz="2000">
              <a:solidFill>
                <a:srgbClr val="FFFFFF"/>
              </a:solidFill>
              <a:latin typeface="Lato"/>
              <a:ea typeface="Lato"/>
              <a:cs typeface="Lato"/>
              <a:sym typeface="Lato"/>
            </a:endParaRPr>
          </a:p>
          <a:p>
            <a:pPr indent="-355600" lvl="2" marL="1371600" rtl="0" algn="l">
              <a:lnSpc>
                <a:spcPct val="115000"/>
              </a:lnSpc>
              <a:spcBef>
                <a:spcPts val="0"/>
              </a:spcBef>
              <a:spcAft>
                <a:spcPts val="0"/>
              </a:spcAft>
              <a:buClr>
                <a:srgbClr val="FFFFFF"/>
              </a:buClr>
              <a:buSzPts val="2000"/>
              <a:buFont typeface="Lato"/>
              <a:buChar char="■"/>
            </a:pPr>
            <a:r>
              <a:rPr lang="en-GB" sz="2000">
                <a:solidFill>
                  <a:schemeClr val="lt1"/>
                </a:solidFill>
                <a:latin typeface="Lato"/>
                <a:ea typeface="Lato"/>
                <a:cs typeface="Lato"/>
                <a:sym typeface="Lato"/>
              </a:rPr>
              <a:t>Wire transfers</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Access to </a:t>
            </a:r>
            <a:r>
              <a:rPr lang="en-GB" sz="1900">
                <a:solidFill>
                  <a:srgbClr val="FFFFFF"/>
                </a:solidFill>
                <a:latin typeface="Lato"/>
                <a:ea typeface="Lato"/>
                <a:cs typeface="Lato"/>
                <a:sym typeface="Lato"/>
              </a:rPr>
              <a:t>email &amp; accounts</a:t>
            </a:r>
            <a:endParaRPr sz="1900">
              <a:solidFill>
                <a:srgbClr val="FFFFFF"/>
              </a:solidFill>
              <a:latin typeface="Lato"/>
              <a:ea typeface="Lato"/>
              <a:cs typeface="Lato"/>
              <a:sym typeface="Lato"/>
            </a:endParaRPr>
          </a:p>
          <a:p>
            <a:pPr indent="-349250" lvl="0" marL="457200" rtl="0" algn="l">
              <a:lnSpc>
                <a:spcPct val="115000"/>
              </a:lnSpc>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Possible signs</a:t>
            </a:r>
            <a:endParaRPr sz="19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Sense of urgency</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Never happened before</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No limit on what they say/do</a:t>
            </a:r>
            <a:endParaRPr sz="2000">
              <a:solidFill>
                <a:srgbClr val="FFFFFF"/>
              </a:solidFill>
              <a:latin typeface="Lato"/>
              <a:ea typeface="Lato"/>
              <a:cs typeface="Lato"/>
              <a:sym typeface="Lato"/>
            </a:endParaRPr>
          </a:p>
          <a:p>
            <a:pPr indent="0" lvl="0" marL="0" rtl="0" algn="ctr">
              <a:lnSpc>
                <a:spcPct val="115000"/>
              </a:lnSpc>
              <a:spcBef>
                <a:spcPts val="1600"/>
              </a:spcBef>
              <a:spcAft>
                <a:spcPts val="0"/>
              </a:spcAft>
              <a:buNone/>
            </a:pPr>
            <a:r>
              <a:t/>
            </a:r>
            <a:endParaRPr i="1" sz="20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rgbClr val="FFFFFF"/>
              </a:solidFill>
              <a:latin typeface="Lato"/>
              <a:ea typeface="Lato"/>
              <a:cs typeface="Lato"/>
              <a:sym typeface="Lato"/>
            </a:endParaRPr>
          </a:p>
        </p:txBody>
      </p:sp>
      <p:sp>
        <p:nvSpPr>
          <p:cNvPr id="769" name="Google Shape;769;p56"/>
          <p:cNvSpPr txBox="1"/>
          <p:nvPr/>
        </p:nvSpPr>
        <p:spPr>
          <a:xfrm>
            <a:off x="823600" y="1417480"/>
            <a:ext cx="29445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Account credentials</a:t>
            </a:r>
            <a:endParaRPr>
              <a:solidFill>
                <a:srgbClr val="D9D9D9"/>
              </a:solidFill>
              <a:latin typeface="Lato"/>
              <a:ea typeface="Lato"/>
              <a:cs typeface="Lato"/>
              <a:sym typeface="Lato"/>
            </a:endParaRPr>
          </a:p>
        </p:txBody>
      </p:sp>
      <p:pic>
        <p:nvPicPr>
          <p:cNvPr id="770" name="Google Shape;770;p56"/>
          <p:cNvPicPr preferRelativeResize="0"/>
          <p:nvPr/>
        </p:nvPicPr>
        <p:blipFill rotWithShape="1">
          <a:blip r:embed="rId3">
            <a:alphaModFix/>
          </a:blip>
          <a:srcRect b="57077" l="2047" r="2723" t="2653"/>
          <a:stretch/>
        </p:blipFill>
        <p:spPr>
          <a:xfrm>
            <a:off x="745112" y="1711967"/>
            <a:ext cx="3101476" cy="1201661"/>
          </a:xfrm>
          <a:prstGeom prst="rect">
            <a:avLst/>
          </a:prstGeom>
          <a:noFill/>
          <a:ln>
            <a:noFill/>
          </a:ln>
        </p:spPr>
      </p:pic>
      <p:sp>
        <p:nvSpPr>
          <p:cNvPr id="771" name="Google Shape;771;p56"/>
          <p:cNvSpPr txBox="1"/>
          <p:nvPr/>
        </p:nvSpPr>
        <p:spPr>
          <a:xfrm>
            <a:off x="5683463" y="2056609"/>
            <a:ext cx="3000000" cy="492600"/>
          </a:xfrm>
          <a:prstGeom prst="rect">
            <a:avLst/>
          </a:prstGeom>
          <a:noFill/>
          <a:ln>
            <a:noFill/>
          </a:ln>
        </p:spPr>
        <p:txBody>
          <a:bodyPr anchorCtr="0" anchor="t" bIns="91425" lIns="91425" spcFirstLastPara="1" rIns="91425" wrap="square" tIns="91425">
            <a:spAutoFit/>
          </a:bodyPr>
          <a:lstStyle/>
          <a:p>
            <a:pPr indent="-355600" lvl="2" marL="1371600" rtl="0" algn="l">
              <a:lnSpc>
                <a:spcPct val="115000"/>
              </a:lnSpc>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Credit cards</a:t>
            </a:r>
            <a:endParaRPr/>
          </a:p>
        </p:txBody>
      </p:sp>
      <p:sp>
        <p:nvSpPr>
          <p:cNvPr id="772" name="Google Shape;772;p56"/>
          <p:cNvSpPr txBox="1"/>
          <p:nvPr/>
        </p:nvSpPr>
        <p:spPr>
          <a:xfrm>
            <a:off x="823608" y="3257791"/>
            <a:ext cx="2944500" cy="111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i="1" lang="en-GB" sz="2800">
                <a:solidFill>
                  <a:schemeClr val="lt1"/>
                </a:solidFill>
                <a:latin typeface="Lato"/>
                <a:ea typeface="Lato"/>
                <a:cs typeface="Lato"/>
                <a:sym typeface="Lato"/>
              </a:rPr>
              <a:t>Technology alone </a:t>
            </a:r>
            <a:r>
              <a:rPr i="1" lang="en-GB" sz="2800" u="sng">
                <a:solidFill>
                  <a:schemeClr val="lt1"/>
                </a:solidFill>
                <a:latin typeface="Lato"/>
                <a:ea typeface="Lato"/>
                <a:cs typeface="Lato"/>
                <a:sym typeface="Lato"/>
              </a:rPr>
              <a:t>cannot</a:t>
            </a:r>
            <a:r>
              <a:rPr i="1" lang="en-GB" sz="2800">
                <a:solidFill>
                  <a:schemeClr val="lt1"/>
                </a:solidFill>
                <a:latin typeface="Lato"/>
                <a:ea typeface="Lato"/>
                <a:cs typeface="Lato"/>
                <a:sym typeface="Lato"/>
              </a:rPr>
              <a:t> solve this</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7"/>
          <p:cNvSpPr txBox="1"/>
          <p:nvPr>
            <p:ph type="title"/>
          </p:nvPr>
        </p:nvSpPr>
        <p:spPr>
          <a:xfrm>
            <a:off x="1049450" y="270475"/>
            <a:ext cx="42870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Scammer favorites</a:t>
            </a:r>
            <a:endParaRPr sz="3000"/>
          </a:p>
        </p:txBody>
      </p:sp>
      <p:sp>
        <p:nvSpPr>
          <p:cNvPr id="778" name="Google Shape;778;p57"/>
          <p:cNvSpPr txBox="1"/>
          <p:nvPr>
            <p:ph idx="1" type="body"/>
          </p:nvPr>
        </p:nvSpPr>
        <p:spPr>
          <a:xfrm>
            <a:off x="989750" y="843450"/>
            <a:ext cx="4609500" cy="3966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Mimic recent, breaking news</a:t>
            </a:r>
            <a:endParaRPr sz="2000"/>
          </a:p>
          <a:p>
            <a:pPr indent="-355600" lvl="1" marL="914400" rtl="0" algn="l">
              <a:spcBef>
                <a:spcPts val="0"/>
              </a:spcBef>
              <a:spcAft>
                <a:spcPts val="0"/>
              </a:spcAft>
              <a:buSzPts val="2000"/>
              <a:buChar char="○"/>
            </a:pPr>
            <a:r>
              <a:rPr lang="en-GB" sz="2000"/>
              <a:t>Worldwide </a:t>
            </a:r>
            <a:endParaRPr sz="2000"/>
          </a:p>
          <a:p>
            <a:pPr indent="-355600" lvl="2" marL="1371600" rtl="0" algn="l">
              <a:spcBef>
                <a:spcPts val="0"/>
              </a:spcBef>
              <a:spcAft>
                <a:spcPts val="0"/>
              </a:spcAft>
              <a:buSzPts val="2000"/>
              <a:buChar char="■"/>
            </a:pPr>
            <a:r>
              <a:rPr lang="en-GB" sz="2000"/>
              <a:t>Health scares </a:t>
            </a:r>
            <a:endParaRPr sz="2000"/>
          </a:p>
          <a:p>
            <a:pPr indent="-355600" lvl="2" marL="1371600" rtl="0" algn="l">
              <a:spcBef>
                <a:spcPts val="0"/>
              </a:spcBef>
              <a:spcAft>
                <a:spcPts val="0"/>
              </a:spcAft>
              <a:buSzPts val="2000"/>
              <a:buChar char="■"/>
            </a:pPr>
            <a:r>
              <a:rPr lang="en-GB" sz="2000"/>
              <a:t>Protests</a:t>
            </a:r>
            <a:endParaRPr sz="2000"/>
          </a:p>
          <a:p>
            <a:pPr indent="-355600" lvl="2" marL="1371600" rtl="0" algn="l">
              <a:spcBef>
                <a:spcPts val="0"/>
              </a:spcBef>
              <a:spcAft>
                <a:spcPts val="0"/>
              </a:spcAft>
              <a:buSzPts val="2000"/>
              <a:buChar char="■"/>
            </a:pPr>
            <a:r>
              <a:rPr lang="en-GB" sz="2000"/>
              <a:t>Elections</a:t>
            </a:r>
            <a:endParaRPr sz="2000"/>
          </a:p>
          <a:p>
            <a:pPr indent="-355600" lvl="1" marL="914400" rtl="0" algn="l">
              <a:spcBef>
                <a:spcPts val="0"/>
              </a:spcBef>
              <a:spcAft>
                <a:spcPts val="0"/>
              </a:spcAft>
              <a:buSzPts val="2000"/>
              <a:buChar char="○"/>
            </a:pPr>
            <a:r>
              <a:rPr lang="en-GB" sz="2000"/>
              <a:t>Local and regional</a:t>
            </a:r>
            <a:endParaRPr sz="2000"/>
          </a:p>
          <a:p>
            <a:pPr indent="-355600" lvl="0" marL="457200" rtl="0" algn="l">
              <a:spcBef>
                <a:spcPts val="0"/>
              </a:spcBef>
              <a:spcAft>
                <a:spcPts val="0"/>
              </a:spcAft>
              <a:buSzPts val="2000"/>
              <a:buChar char="●"/>
            </a:pPr>
            <a:r>
              <a:rPr lang="en-GB" sz="2000"/>
              <a:t>Seasonal/holidays</a:t>
            </a:r>
            <a:endParaRPr sz="2000"/>
          </a:p>
          <a:p>
            <a:pPr indent="-355600" lvl="1" marL="914400" rtl="0" algn="l">
              <a:spcBef>
                <a:spcPts val="0"/>
              </a:spcBef>
              <a:spcAft>
                <a:spcPts val="0"/>
              </a:spcAft>
              <a:buSzPts val="2000"/>
              <a:buChar char="○"/>
            </a:pPr>
            <a:r>
              <a:rPr lang="en-GB" sz="2000"/>
              <a:t>Order &amp; delivery issues</a:t>
            </a:r>
            <a:endParaRPr sz="2000"/>
          </a:p>
          <a:p>
            <a:pPr indent="-355600" lvl="1" marL="914400" rtl="0" algn="l">
              <a:spcBef>
                <a:spcPts val="0"/>
              </a:spcBef>
              <a:spcAft>
                <a:spcPts val="0"/>
              </a:spcAft>
              <a:buSzPts val="2000"/>
              <a:buChar char="○"/>
            </a:pPr>
            <a:r>
              <a:rPr lang="en-GB" sz="2000"/>
              <a:t>Tax issues</a:t>
            </a:r>
            <a:endParaRPr sz="2000"/>
          </a:p>
          <a:p>
            <a:pPr indent="0" lvl="0" marL="0" rtl="0" algn="l">
              <a:spcBef>
                <a:spcPts val="1600"/>
              </a:spcBef>
              <a:spcAft>
                <a:spcPts val="1600"/>
              </a:spcAft>
              <a:buNone/>
            </a:pPr>
            <a:r>
              <a:t/>
            </a:r>
            <a:endParaRPr/>
          </a:p>
        </p:txBody>
      </p:sp>
      <p:sp>
        <p:nvSpPr>
          <p:cNvPr id="779" name="Google Shape;77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0" name="Google Shape;780;p57"/>
          <p:cNvSpPr txBox="1"/>
          <p:nvPr/>
        </p:nvSpPr>
        <p:spPr>
          <a:xfrm>
            <a:off x="5290100" y="564225"/>
            <a:ext cx="29445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Recent events - coronavirus</a:t>
            </a:r>
            <a:endParaRPr>
              <a:solidFill>
                <a:srgbClr val="D9D9D9"/>
              </a:solidFill>
              <a:latin typeface="Lato"/>
              <a:ea typeface="Lato"/>
              <a:cs typeface="Lato"/>
              <a:sym typeface="Lato"/>
            </a:endParaRPr>
          </a:p>
        </p:txBody>
      </p:sp>
      <p:sp>
        <p:nvSpPr>
          <p:cNvPr id="781" name="Google Shape;781;p57"/>
          <p:cNvSpPr txBox="1"/>
          <p:nvPr/>
        </p:nvSpPr>
        <p:spPr>
          <a:xfrm>
            <a:off x="5290088" y="2736425"/>
            <a:ext cx="29445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D9D9D9"/>
                </a:solidFill>
                <a:latin typeface="Lato"/>
                <a:ea typeface="Lato"/>
                <a:cs typeface="Lato"/>
                <a:sym typeface="Lato"/>
              </a:rPr>
              <a:t>Order Cancelled</a:t>
            </a:r>
            <a:endParaRPr>
              <a:solidFill>
                <a:srgbClr val="D9D9D9"/>
              </a:solidFill>
              <a:latin typeface="Lato"/>
              <a:ea typeface="Lato"/>
              <a:cs typeface="Lato"/>
              <a:sym typeface="Lato"/>
            </a:endParaRPr>
          </a:p>
        </p:txBody>
      </p:sp>
      <p:sp>
        <p:nvSpPr>
          <p:cNvPr id="782" name="Google Shape;782;p5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783" name="Google Shape;783;p57"/>
          <p:cNvPicPr preferRelativeResize="0"/>
          <p:nvPr/>
        </p:nvPicPr>
        <p:blipFill rotWithShape="1">
          <a:blip r:embed="rId3">
            <a:alphaModFix/>
          </a:blip>
          <a:srcRect b="19382" l="2108" r="5427" t="8695"/>
          <a:stretch/>
        </p:blipFill>
        <p:spPr>
          <a:xfrm>
            <a:off x="5209025" y="802450"/>
            <a:ext cx="3106649" cy="1925249"/>
          </a:xfrm>
          <a:prstGeom prst="rect">
            <a:avLst/>
          </a:prstGeom>
          <a:noFill/>
          <a:ln>
            <a:noFill/>
          </a:ln>
        </p:spPr>
      </p:pic>
      <p:pic>
        <p:nvPicPr>
          <p:cNvPr id="784" name="Google Shape;784;p57"/>
          <p:cNvPicPr preferRelativeResize="0"/>
          <p:nvPr/>
        </p:nvPicPr>
        <p:blipFill rotWithShape="1">
          <a:blip r:embed="rId4">
            <a:alphaModFix/>
          </a:blip>
          <a:srcRect b="3091" l="0" r="0" t="0"/>
          <a:stretch/>
        </p:blipFill>
        <p:spPr>
          <a:xfrm>
            <a:off x="5209025" y="2974675"/>
            <a:ext cx="3106650" cy="1803306"/>
          </a:xfrm>
          <a:prstGeom prst="rect">
            <a:avLst/>
          </a:prstGeom>
          <a:noFill/>
          <a:ln>
            <a:noFill/>
          </a:ln>
        </p:spPr>
      </p:pic>
      <p:sp>
        <p:nvSpPr>
          <p:cNvPr id="785" name="Google Shape;785;p57"/>
          <p:cNvSpPr txBox="1"/>
          <p:nvPr/>
        </p:nvSpPr>
        <p:spPr>
          <a:xfrm>
            <a:off x="1119825" y="4203425"/>
            <a:ext cx="3000000" cy="6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GB" sz="2000">
                <a:solidFill>
                  <a:schemeClr val="lt1"/>
                </a:solidFill>
                <a:latin typeface="Lato"/>
                <a:ea typeface="Lato"/>
                <a:cs typeface="Lato"/>
                <a:sym typeface="Lato"/>
              </a:rPr>
              <a:t>Keep your guard up!</a:t>
            </a:r>
            <a:endParaRPr i="1" sz="20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58"/>
          <p:cNvPicPr preferRelativeResize="0"/>
          <p:nvPr/>
        </p:nvPicPr>
        <p:blipFill>
          <a:blip r:embed="rId3">
            <a:alphaModFix amt="26000"/>
          </a:blip>
          <a:stretch>
            <a:fillRect/>
          </a:stretch>
        </p:blipFill>
        <p:spPr>
          <a:xfrm>
            <a:off x="2628200" y="627975"/>
            <a:ext cx="3887601" cy="3887601"/>
          </a:xfrm>
          <a:prstGeom prst="rect">
            <a:avLst/>
          </a:prstGeom>
          <a:noFill/>
          <a:ln>
            <a:noFill/>
          </a:ln>
        </p:spPr>
      </p:pic>
      <p:sp>
        <p:nvSpPr>
          <p:cNvPr id="791" name="Google Shape;79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92" name="Google Shape;792;p58"/>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793" name="Google Shape;793;p58"/>
          <p:cNvSpPr txBox="1"/>
          <p:nvPr>
            <p:ph type="title"/>
          </p:nvPr>
        </p:nvSpPr>
        <p:spPr>
          <a:xfrm>
            <a:off x="706200" y="930600"/>
            <a:ext cx="7731600" cy="32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800"/>
              <a:t>Worksheet #4</a:t>
            </a:r>
            <a:br>
              <a:rPr b="1" lang="en-GB" sz="4800"/>
            </a:br>
            <a:r>
              <a:rPr b="1" i="1" lang="en-GB" sz="4800"/>
              <a:t>Have you been part </a:t>
            </a:r>
            <a:br>
              <a:rPr b="1" i="1" lang="en-GB" sz="4800"/>
            </a:br>
            <a:r>
              <a:rPr b="1" i="1" lang="en-GB" sz="4800"/>
              <a:t>of a breach?</a:t>
            </a:r>
            <a:br>
              <a:rPr b="1" i="1" lang="en-GB" sz="4800"/>
            </a:br>
            <a:br>
              <a:rPr lang="en-GB"/>
            </a:br>
            <a:r>
              <a:rPr b="1" lang="en-GB"/>
              <a:t>https://www.treetopsecurity.com/CAT</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59"/>
          <p:cNvPicPr preferRelativeResize="0"/>
          <p:nvPr/>
        </p:nvPicPr>
        <p:blipFill>
          <a:blip r:embed="rId3">
            <a:alphaModFix amt="31000"/>
          </a:blip>
          <a:stretch>
            <a:fillRect/>
          </a:stretch>
        </p:blipFill>
        <p:spPr>
          <a:xfrm>
            <a:off x="2630612" y="630363"/>
            <a:ext cx="3882775" cy="3882775"/>
          </a:xfrm>
          <a:prstGeom prst="rect">
            <a:avLst/>
          </a:prstGeom>
          <a:noFill/>
          <a:ln>
            <a:noFill/>
          </a:ln>
        </p:spPr>
      </p:pic>
      <p:sp>
        <p:nvSpPr>
          <p:cNvPr id="799" name="Google Shape;799;p59"/>
          <p:cNvSpPr txBox="1"/>
          <p:nvPr>
            <p:ph type="title"/>
          </p:nvPr>
        </p:nvSpPr>
        <p:spPr>
          <a:xfrm>
            <a:off x="1150650" y="1402201"/>
            <a:ext cx="6842700" cy="23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Reach Out</a:t>
            </a:r>
            <a:br>
              <a:rPr b="1" lang="en-GB" sz="4800"/>
            </a:br>
            <a:r>
              <a:rPr b="1" lang="en-GB" sz="4800"/>
              <a:t>&amp; Scam </a:t>
            </a:r>
            <a:br>
              <a:rPr b="1" lang="en-GB" sz="4800"/>
            </a:br>
            <a:r>
              <a:rPr b="1" lang="en-GB" sz="4800"/>
              <a:t>Someone</a:t>
            </a:r>
            <a:endParaRPr b="1" sz="4800"/>
          </a:p>
        </p:txBody>
      </p:sp>
      <p:sp>
        <p:nvSpPr>
          <p:cNvPr id="800" name="Google Shape;80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01" name="Google Shape;801;p59"/>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0"/>
          <p:cNvSpPr txBox="1"/>
          <p:nvPr>
            <p:ph type="title"/>
          </p:nvPr>
        </p:nvSpPr>
        <p:spPr>
          <a:xfrm>
            <a:off x="1145100" y="165150"/>
            <a:ext cx="7038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Phone Scams</a:t>
            </a:r>
            <a:endParaRPr sz="3000"/>
          </a:p>
        </p:txBody>
      </p:sp>
      <p:sp>
        <p:nvSpPr>
          <p:cNvPr id="807" name="Google Shape;80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08" name="Google Shape;808;p60"/>
          <p:cNvSpPr txBox="1"/>
          <p:nvPr/>
        </p:nvSpPr>
        <p:spPr>
          <a:xfrm>
            <a:off x="7222275" y="4752775"/>
            <a:ext cx="1746600" cy="2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CCCCCC"/>
              </a:solidFill>
              <a:latin typeface="Lato"/>
              <a:ea typeface="Lato"/>
              <a:cs typeface="Lato"/>
              <a:sym typeface="Lato"/>
            </a:endParaRPr>
          </a:p>
        </p:txBody>
      </p:sp>
      <p:sp>
        <p:nvSpPr>
          <p:cNvPr id="809" name="Google Shape;809;p6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810" name="Google Shape;810;p60"/>
          <p:cNvSpPr txBox="1"/>
          <p:nvPr/>
        </p:nvSpPr>
        <p:spPr>
          <a:xfrm>
            <a:off x="1003425" y="813925"/>
            <a:ext cx="5477400" cy="4242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Social engineering, what is it?</a:t>
            </a:r>
            <a:endParaRPr sz="2000">
              <a:solidFill>
                <a:srgbClr val="FFFFFF"/>
              </a:solidFill>
              <a:latin typeface="Lato"/>
              <a:ea typeface="Lato"/>
              <a:cs typeface="Lato"/>
              <a:sym typeface="Lato"/>
            </a:endParaRPr>
          </a:p>
          <a:p>
            <a:pPr indent="-349250" lvl="1" marL="9144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Banks &amp; credit card companies</a:t>
            </a:r>
            <a:endParaRPr sz="1900">
              <a:solidFill>
                <a:schemeClr val="lt1"/>
              </a:solidFill>
              <a:latin typeface="Lato"/>
              <a:ea typeface="Lato"/>
              <a:cs typeface="Lato"/>
              <a:sym typeface="Lato"/>
            </a:endParaRPr>
          </a:p>
          <a:p>
            <a:pPr indent="-349250" lvl="1" marL="9144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Medical &amp; insurance</a:t>
            </a:r>
            <a:endParaRPr sz="1900">
              <a:solidFill>
                <a:schemeClr val="lt1"/>
              </a:solidFill>
              <a:latin typeface="Lato"/>
              <a:ea typeface="Lato"/>
              <a:cs typeface="Lato"/>
              <a:sym typeface="Lato"/>
            </a:endParaRPr>
          </a:p>
          <a:p>
            <a:pPr indent="-349250" lvl="1" marL="9144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IRS or any past due account balance</a:t>
            </a:r>
            <a:endParaRPr sz="1900">
              <a:solidFill>
                <a:schemeClr val="lt1"/>
              </a:solidFill>
              <a:latin typeface="Lato"/>
              <a:ea typeface="Lato"/>
              <a:cs typeface="Lato"/>
              <a:sym typeface="Lato"/>
            </a:endParaRPr>
          </a:p>
          <a:p>
            <a:pPr indent="-349250" lvl="1" marL="9144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Objective: access </a:t>
            </a:r>
            <a:r>
              <a:rPr lang="en-GB" sz="1900" u="sng">
                <a:solidFill>
                  <a:schemeClr val="lt1"/>
                </a:solidFill>
                <a:latin typeface="Lato"/>
                <a:ea typeface="Lato"/>
                <a:cs typeface="Lato"/>
                <a:sym typeface="Lato"/>
              </a:rPr>
              <a:t>your</a:t>
            </a:r>
            <a:r>
              <a:rPr lang="en-GB" sz="1900">
                <a:solidFill>
                  <a:schemeClr val="lt1"/>
                </a:solidFill>
                <a:latin typeface="Lato"/>
                <a:ea typeface="Lato"/>
                <a:cs typeface="Lato"/>
                <a:sym typeface="Lato"/>
              </a:rPr>
              <a:t> sensitive info</a:t>
            </a:r>
            <a:endParaRPr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Phone numbers can be easily spoofed</a:t>
            </a:r>
            <a:endParaRPr sz="2000">
              <a:solidFill>
                <a:srgbClr val="FFFFFF"/>
              </a:solidFill>
              <a:latin typeface="Lato"/>
              <a:ea typeface="Lato"/>
              <a:cs typeface="Lato"/>
              <a:sym typeface="Lato"/>
            </a:endParaRPr>
          </a:p>
          <a:p>
            <a:pPr indent="-355600" lvl="1" marL="9144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Make the </a:t>
            </a:r>
            <a:r>
              <a:rPr lang="en-GB" sz="2000" u="sng">
                <a:solidFill>
                  <a:schemeClr val="lt1"/>
                </a:solidFill>
                <a:latin typeface="Lato"/>
                <a:ea typeface="Lato"/>
                <a:cs typeface="Lato"/>
                <a:sym typeface="Lato"/>
              </a:rPr>
              <a:t>caller</a:t>
            </a:r>
            <a:r>
              <a:rPr lang="en-GB" sz="2000">
                <a:solidFill>
                  <a:schemeClr val="lt1"/>
                </a:solidFill>
                <a:latin typeface="Lato"/>
                <a:ea typeface="Lato"/>
                <a:cs typeface="Lato"/>
                <a:sym typeface="Lato"/>
              </a:rPr>
              <a:t> provide verification</a:t>
            </a:r>
            <a:endParaRPr sz="2000">
              <a:solidFill>
                <a:schemeClr val="lt1"/>
              </a:solidFill>
              <a:latin typeface="Lato"/>
              <a:ea typeface="Lato"/>
              <a:cs typeface="Lato"/>
              <a:sym typeface="Lato"/>
            </a:endParaRPr>
          </a:p>
          <a:p>
            <a:pPr indent="-355600" lvl="1" marL="9144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Hang up &amp; call back a </a:t>
            </a:r>
            <a:r>
              <a:rPr lang="en-GB" sz="2000" u="sng">
                <a:solidFill>
                  <a:schemeClr val="lt1"/>
                </a:solidFill>
                <a:latin typeface="Lato"/>
                <a:ea typeface="Lato"/>
                <a:cs typeface="Lato"/>
                <a:sym typeface="Lato"/>
              </a:rPr>
              <a:t>published </a:t>
            </a:r>
            <a:r>
              <a:rPr lang="en-GB" sz="2000">
                <a:solidFill>
                  <a:schemeClr val="lt1"/>
                </a:solidFill>
                <a:latin typeface="Lato"/>
                <a:ea typeface="Lato"/>
                <a:cs typeface="Lato"/>
                <a:sym typeface="Lato"/>
              </a:rPr>
              <a:t>number</a:t>
            </a:r>
            <a:endParaRPr sz="19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Other common phone scams </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Grandparent Scam</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Tech support - Microsoft, Apple, Dell, etc. will </a:t>
            </a:r>
            <a:r>
              <a:rPr lang="en-GB" sz="2000" u="sng">
                <a:solidFill>
                  <a:srgbClr val="FFFFFF"/>
                </a:solidFill>
                <a:latin typeface="Lato"/>
                <a:ea typeface="Lato"/>
                <a:cs typeface="Lato"/>
                <a:sym typeface="Lato"/>
              </a:rPr>
              <a:t>never</a:t>
            </a:r>
            <a:r>
              <a:rPr lang="en-GB" sz="2000">
                <a:solidFill>
                  <a:srgbClr val="FFFFFF"/>
                </a:solidFill>
                <a:latin typeface="Lato"/>
                <a:ea typeface="Lato"/>
                <a:cs typeface="Lato"/>
                <a:sym typeface="Lato"/>
              </a:rPr>
              <a:t> contact the average user “out of the blue”</a:t>
            </a:r>
            <a:endParaRPr sz="2000">
              <a:solidFill>
                <a:srgbClr val="FFFFFF"/>
              </a:solidFill>
              <a:latin typeface="Lato"/>
              <a:ea typeface="Lato"/>
              <a:cs typeface="Lato"/>
              <a:sym typeface="Lato"/>
            </a:endParaRPr>
          </a:p>
        </p:txBody>
      </p:sp>
      <p:grpSp>
        <p:nvGrpSpPr>
          <p:cNvPr id="811" name="Google Shape;811;p60"/>
          <p:cNvGrpSpPr/>
          <p:nvPr/>
        </p:nvGrpSpPr>
        <p:grpSpPr>
          <a:xfrm>
            <a:off x="6480828" y="1194991"/>
            <a:ext cx="2496065" cy="2753532"/>
            <a:chOff x="6108797" y="1448373"/>
            <a:chExt cx="2145860" cy="2367204"/>
          </a:xfrm>
        </p:grpSpPr>
        <p:grpSp>
          <p:nvGrpSpPr>
            <p:cNvPr id="812" name="Google Shape;812;p60"/>
            <p:cNvGrpSpPr/>
            <p:nvPr/>
          </p:nvGrpSpPr>
          <p:grpSpPr>
            <a:xfrm>
              <a:off x="6110041" y="1448373"/>
              <a:ext cx="1186881" cy="2367204"/>
              <a:chOff x="3983627" y="1676395"/>
              <a:chExt cx="1449538" cy="2881914"/>
            </a:xfrm>
          </p:grpSpPr>
          <p:sp>
            <p:nvSpPr>
              <p:cNvPr id="813" name="Google Shape;813;p60"/>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0"/>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0"/>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 name="Google Shape;816;p60"/>
            <p:cNvPicPr preferRelativeResize="0"/>
            <p:nvPr/>
          </p:nvPicPr>
          <p:blipFill rotWithShape="1">
            <a:blip r:embed="rId3">
              <a:alphaModFix/>
            </a:blip>
            <a:srcRect b="16220" l="32406" r="32076" t="13530"/>
            <a:stretch/>
          </p:blipFill>
          <p:spPr>
            <a:xfrm>
              <a:off x="6108797" y="1448453"/>
              <a:ext cx="1186800" cy="2029500"/>
            </a:xfrm>
            <a:prstGeom prst="round2SameRect">
              <a:avLst>
                <a:gd fmla="val 4129" name="adj1"/>
                <a:gd fmla="val 0" name="adj2"/>
              </a:avLst>
            </a:prstGeom>
            <a:noFill/>
            <a:ln>
              <a:noFill/>
            </a:ln>
          </p:spPr>
        </p:pic>
        <p:sp>
          <p:nvSpPr>
            <p:cNvPr id="817" name="Google Shape;817;p60"/>
            <p:cNvSpPr/>
            <p:nvPr/>
          </p:nvSpPr>
          <p:spPr>
            <a:xfrm flipH="1">
              <a:off x="6108991" y="1496426"/>
              <a:ext cx="1188300" cy="1981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60"/>
            <p:cNvGrpSpPr/>
            <p:nvPr/>
          </p:nvGrpSpPr>
          <p:grpSpPr>
            <a:xfrm>
              <a:off x="7601233" y="2653532"/>
              <a:ext cx="478205" cy="1145631"/>
              <a:chOff x="7475548" y="3728000"/>
              <a:chExt cx="316503" cy="758244"/>
            </a:xfrm>
          </p:grpSpPr>
          <p:sp>
            <p:nvSpPr>
              <p:cNvPr id="819" name="Google Shape;819;p6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60"/>
            <p:cNvGrpSpPr/>
            <p:nvPr/>
          </p:nvGrpSpPr>
          <p:grpSpPr>
            <a:xfrm>
              <a:off x="7463494" y="2849106"/>
              <a:ext cx="791163" cy="765836"/>
              <a:chOff x="7384385" y="3857442"/>
              <a:chExt cx="523637" cy="506874"/>
            </a:xfrm>
          </p:grpSpPr>
          <p:sp>
            <p:nvSpPr>
              <p:cNvPr id="823" name="Google Shape;823;p6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60"/>
              <p:cNvGrpSpPr/>
              <p:nvPr/>
            </p:nvGrpSpPr>
            <p:grpSpPr>
              <a:xfrm>
                <a:off x="7384385" y="3857442"/>
                <a:ext cx="523637" cy="498900"/>
                <a:chOff x="7384385" y="3857442"/>
                <a:chExt cx="523637" cy="498900"/>
              </a:xfrm>
            </p:grpSpPr>
            <p:sp>
              <p:nvSpPr>
                <p:cNvPr id="825" name="Google Shape;825;p6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27" name="Google Shape;827;p60"/>
            <p:cNvPicPr preferRelativeResize="0"/>
            <p:nvPr/>
          </p:nvPicPr>
          <p:blipFill rotWithShape="1">
            <a:blip r:embed="rId4">
              <a:alphaModFix/>
            </a:blip>
            <a:srcRect b="10091" l="0" r="0" t="-6291"/>
            <a:stretch/>
          </p:blipFill>
          <p:spPr>
            <a:xfrm>
              <a:off x="7509076" y="2897026"/>
              <a:ext cx="662700" cy="661200"/>
            </a:xfrm>
            <a:prstGeom prst="ellipse">
              <a:avLst/>
            </a:prstGeom>
            <a:noFill/>
            <a:ln cap="flat" cmpd="sng" w="28575">
              <a:solidFill>
                <a:srgbClr val="FFFFFF"/>
              </a:solidFill>
              <a:prstDash val="solid"/>
              <a:round/>
              <a:headEnd len="sm" w="sm" type="none"/>
              <a:tailEnd len="sm" w="sm" type="none"/>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1"/>
          <p:cNvSpPr txBox="1"/>
          <p:nvPr>
            <p:ph type="title"/>
          </p:nvPr>
        </p:nvSpPr>
        <p:spPr>
          <a:xfrm>
            <a:off x="1180150" y="360338"/>
            <a:ext cx="75135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Phone scam example </a:t>
            </a:r>
            <a:endParaRPr sz="3000"/>
          </a:p>
        </p:txBody>
      </p:sp>
      <p:sp>
        <p:nvSpPr>
          <p:cNvPr id="833" name="Google Shape;833;p61"/>
          <p:cNvSpPr txBox="1"/>
          <p:nvPr>
            <p:ph idx="2" type="body"/>
          </p:nvPr>
        </p:nvSpPr>
        <p:spPr>
          <a:xfrm>
            <a:off x="2084500" y="2766400"/>
            <a:ext cx="5871900" cy="825300"/>
          </a:xfrm>
          <a:prstGeom prst="rect">
            <a:avLst/>
          </a:prstGeom>
        </p:spPr>
        <p:txBody>
          <a:bodyPr anchorCtr="0" anchor="t" bIns="91425" lIns="91425" spcFirstLastPara="1" rIns="91425" wrap="square" tIns="91425">
            <a:noAutofit/>
          </a:bodyPr>
          <a:lstStyle/>
          <a:p>
            <a:pPr indent="-355600" lvl="1" marL="914400" rtl="0" algn="l">
              <a:spcBef>
                <a:spcPts val="0"/>
              </a:spcBef>
              <a:spcAft>
                <a:spcPts val="0"/>
              </a:spcAft>
              <a:buClr>
                <a:srgbClr val="FF0000"/>
              </a:buClr>
              <a:buSzPts val="2000"/>
              <a:buChar char="○"/>
            </a:pPr>
            <a:r>
              <a:rPr lang="en-GB" sz="2000">
                <a:solidFill>
                  <a:srgbClr val="FF0000"/>
                </a:solidFill>
              </a:rPr>
              <a:t>Sense of urgency </a:t>
            </a:r>
            <a:endParaRPr sz="2000">
              <a:solidFill>
                <a:srgbClr val="FF0000"/>
              </a:solidFill>
            </a:endParaRPr>
          </a:p>
          <a:p>
            <a:pPr indent="-355600" lvl="1" marL="914400" rtl="0" algn="l">
              <a:spcBef>
                <a:spcPts val="0"/>
              </a:spcBef>
              <a:spcAft>
                <a:spcPts val="0"/>
              </a:spcAft>
              <a:buClr>
                <a:srgbClr val="FF0000"/>
              </a:buClr>
              <a:buSzPts val="2000"/>
              <a:buChar char="○"/>
            </a:pPr>
            <a:r>
              <a:rPr lang="en-GB" sz="2000">
                <a:solidFill>
                  <a:srgbClr val="FF0000"/>
                </a:solidFill>
              </a:rPr>
              <a:t>Purposefully confusing</a:t>
            </a:r>
            <a:endParaRPr sz="2000">
              <a:solidFill>
                <a:srgbClr val="FF0000"/>
              </a:solidFill>
            </a:endParaRPr>
          </a:p>
          <a:p>
            <a:pPr indent="-355600" lvl="1" marL="914400" rtl="0" algn="l">
              <a:spcBef>
                <a:spcPts val="0"/>
              </a:spcBef>
              <a:spcAft>
                <a:spcPts val="0"/>
              </a:spcAft>
              <a:buClr>
                <a:srgbClr val="FF0000"/>
              </a:buClr>
              <a:buSzPts val="2000"/>
              <a:buChar char="○"/>
            </a:pPr>
            <a:r>
              <a:rPr lang="en-GB" sz="2000">
                <a:solidFill>
                  <a:srgbClr val="FF0000"/>
                </a:solidFill>
              </a:rPr>
              <a:t>Expected call from Microsoft?</a:t>
            </a:r>
            <a:endParaRPr sz="2000">
              <a:solidFill>
                <a:srgbClr val="FF0000"/>
              </a:solidFill>
            </a:endParaRPr>
          </a:p>
          <a:p>
            <a:pPr indent="0" lvl="0" marL="0" rtl="0" algn="ctr">
              <a:spcBef>
                <a:spcPts val="1600"/>
              </a:spcBef>
              <a:spcAft>
                <a:spcPts val="1600"/>
              </a:spcAft>
              <a:buNone/>
            </a:pPr>
            <a:r>
              <a:t/>
            </a:r>
            <a:endParaRPr sz="2000"/>
          </a:p>
        </p:txBody>
      </p:sp>
      <p:sp>
        <p:nvSpPr>
          <p:cNvPr id="834" name="Google Shape;83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35" name="Google Shape;835;p61"/>
          <p:cNvSpPr txBox="1"/>
          <p:nvPr>
            <p:ph idx="1" type="subTitle"/>
          </p:nvPr>
        </p:nvSpPr>
        <p:spPr>
          <a:xfrm>
            <a:off x="680675" y="3101213"/>
            <a:ext cx="1944600" cy="7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0000"/>
                </a:solidFill>
              </a:rPr>
              <a:t>Red flags?</a:t>
            </a:r>
            <a:endParaRPr sz="2400">
              <a:solidFill>
                <a:srgbClr val="FF0000"/>
              </a:solidFill>
            </a:endParaRPr>
          </a:p>
        </p:txBody>
      </p:sp>
      <p:sp>
        <p:nvSpPr>
          <p:cNvPr id="836" name="Google Shape;836;p61"/>
          <p:cNvSpPr txBox="1"/>
          <p:nvPr/>
        </p:nvSpPr>
        <p:spPr>
          <a:xfrm>
            <a:off x="1266800" y="914125"/>
            <a:ext cx="6866400" cy="20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800">
                <a:solidFill>
                  <a:srgbClr val="FFFFFF"/>
                </a:solidFill>
                <a:latin typeface="Lato"/>
                <a:ea typeface="Lato"/>
                <a:cs typeface="Lato"/>
                <a:sym typeface="Lato"/>
              </a:rPr>
              <a:t>Hi! This is Kathleen from Microsoft. We have been trying to get in touch with you. However, we will be disconnecting your license within 48 hours because your IP address has been compromised from several countries. So we need to change your IP address and license key. So please press 1 to get connected…</a:t>
            </a:r>
            <a:endParaRPr sz="1800">
              <a:solidFill>
                <a:srgbClr val="FFFFFF"/>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descr="This is a video/audio file I include in cybersecurity and security awareness trainings for standard end users. Feel free to use it in your own presentations. No license necessary." id="837" name="Google Shape;837;p61" title="Microsoft scammer - license &amp; IP address compromised">
            <a:hlinkClick r:id="rId3"/>
          </p:cNvPr>
          <p:cNvPicPr preferRelativeResize="0"/>
          <p:nvPr/>
        </p:nvPicPr>
        <p:blipFill>
          <a:blip r:embed="rId4">
            <a:alphaModFix/>
          </a:blip>
          <a:stretch>
            <a:fillRect/>
          </a:stretch>
        </p:blipFill>
        <p:spPr>
          <a:xfrm>
            <a:off x="7051275" y="3101231"/>
            <a:ext cx="757726" cy="568294"/>
          </a:xfrm>
          <a:prstGeom prst="rect">
            <a:avLst/>
          </a:prstGeom>
          <a:noFill/>
          <a:ln>
            <a:noFill/>
          </a:ln>
        </p:spPr>
      </p:pic>
      <p:sp>
        <p:nvSpPr>
          <p:cNvPr id="838" name="Google Shape;838;p61"/>
          <p:cNvSpPr txBox="1"/>
          <p:nvPr/>
        </p:nvSpPr>
        <p:spPr>
          <a:xfrm>
            <a:off x="1918950" y="3989400"/>
            <a:ext cx="5306100" cy="105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GB" sz="2000">
                <a:solidFill>
                  <a:srgbClr val="FFFFFF"/>
                </a:solidFill>
                <a:latin typeface="Lato"/>
                <a:ea typeface="Lato"/>
                <a:cs typeface="Lato"/>
                <a:sym typeface="Lato"/>
              </a:rPr>
              <a:t>Technical safeguards can only do so much...</a:t>
            </a:r>
            <a:br>
              <a:rPr i="1" lang="en-GB" sz="2000">
                <a:solidFill>
                  <a:srgbClr val="FFFFFF"/>
                </a:solidFill>
                <a:latin typeface="Lato"/>
                <a:ea typeface="Lato"/>
                <a:cs typeface="Lato"/>
                <a:sym typeface="Lato"/>
              </a:rPr>
            </a:br>
            <a:r>
              <a:rPr i="1" lang="en-GB" sz="2000">
                <a:solidFill>
                  <a:srgbClr val="FFFFFF"/>
                </a:solidFill>
                <a:latin typeface="Lato"/>
                <a:ea typeface="Lato"/>
                <a:cs typeface="Lato"/>
                <a:sym typeface="Lato"/>
              </a:rPr>
              <a:t>That’s why security awareness is a </a:t>
            </a:r>
            <a:r>
              <a:rPr i="1" lang="en-GB" sz="2000" u="sng">
                <a:solidFill>
                  <a:srgbClr val="FFFFFF"/>
                </a:solidFill>
                <a:latin typeface="Lato"/>
                <a:ea typeface="Lato"/>
                <a:cs typeface="Lato"/>
                <a:sym typeface="Lato"/>
              </a:rPr>
              <a:t>must</a:t>
            </a:r>
            <a:r>
              <a:rPr i="1" lang="en-GB" sz="2000">
                <a:solidFill>
                  <a:srgbClr val="FFFFFF"/>
                </a:solidFill>
                <a:latin typeface="Lato"/>
                <a:ea typeface="Lato"/>
                <a:cs typeface="Lato"/>
                <a:sym typeface="Lato"/>
              </a:rPr>
              <a:t>!</a:t>
            </a:r>
            <a:endParaRPr i="1" sz="2000">
              <a:solidFill>
                <a:srgbClr val="FFFFFF"/>
              </a:solidFill>
              <a:latin typeface="Lato"/>
              <a:ea typeface="Lato"/>
              <a:cs typeface="Lato"/>
              <a:sym typeface="Lato"/>
            </a:endParaRPr>
          </a:p>
        </p:txBody>
      </p:sp>
      <p:sp>
        <p:nvSpPr>
          <p:cNvPr id="839" name="Google Shape;839;p61"/>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62"/>
          <p:cNvPicPr preferRelativeResize="0"/>
          <p:nvPr/>
        </p:nvPicPr>
        <p:blipFill>
          <a:blip r:embed="rId3">
            <a:alphaModFix amt="75000"/>
          </a:blip>
          <a:stretch>
            <a:fillRect/>
          </a:stretch>
        </p:blipFill>
        <p:spPr>
          <a:xfrm>
            <a:off x="2192712" y="192463"/>
            <a:ext cx="4758575" cy="4758575"/>
          </a:xfrm>
          <a:prstGeom prst="rect">
            <a:avLst/>
          </a:prstGeom>
          <a:noFill/>
          <a:ln>
            <a:noFill/>
          </a:ln>
        </p:spPr>
      </p:pic>
      <p:sp>
        <p:nvSpPr>
          <p:cNvPr id="845" name="Google Shape;845;p62"/>
          <p:cNvSpPr txBox="1"/>
          <p:nvPr>
            <p:ph type="title"/>
          </p:nvPr>
        </p:nvSpPr>
        <p:spPr>
          <a:xfrm>
            <a:off x="1181350" y="1291500"/>
            <a:ext cx="6842700" cy="25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General Tips</a:t>
            </a:r>
            <a:endParaRPr b="1" sz="4800"/>
          </a:p>
          <a:p>
            <a:pPr indent="0" lvl="0" marL="0" rtl="0" algn="ctr">
              <a:spcBef>
                <a:spcPts val="0"/>
              </a:spcBef>
              <a:spcAft>
                <a:spcPts val="0"/>
              </a:spcAft>
              <a:buNone/>
            </a:pPr>
            <a:r>
              <a:rPr b="1" lang="en-GB" sz="4800"/>
              <a:t>&amp; </a:t>
            </a:r>
            <a:endParaRPr b="1" sz="4800"/>
          </a:p>
          <a:p>
            <a:pPr indent="0" lvl="0" marL="0" rtl="0" algn="ctr">
              <a:spcBef>
                <a:spcPts val="0"/>
              </a:spcBef>
              <a:spcAft>
                <a:spcPts val="0"/>
              </a:spcAft>
              <a:buNone/>
            </a:pPr>
            <a:r>
              <a:rPr b="1" lang="en-GB" sz="4800"/>
              <a:t>Privacy</a:t>
            </a:r>
            <a:endParaRPr b="1" sz="4800"/>
          </a:p>
        </p:txBody>
      </p:sp>
      <p:sp>
        <p:nvSpPr>
          <p:cNvPr id="846" name="Google Shape;84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47" name="Google Shape;847;p62"/>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3"/>
          <p:cNvSpPr txBox="1"/>
          <p:nvPr>
            <p:ph type="title"/>
          </p:nvPr>
        </p:nvSpPr>
        <p:spPr>
          <a:xfrm>
            <a:off x="1081050" y="240400"/>
            <a:ext cx="58926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USB Drives &amp; More</a:t>
            </a:r>
            <a:endParaRPr sz="3000"/>
          </a:p>
        </p:txBody>
      </p:sp>
      <p:sp>
        <p:nvSpPr>
          <p:cNvPr id="853" name="Google Shape;853;p63"/>
          <p:cNvSpPr txBox="1"/>
          <p:nvPr>
            <p:ph idx="2" type="body"/>
          </p:nvPr>
        </p:nvSpPr>
        <p:spPr>
          <a:xfrm>
            <a:off x="3878425" y="952900"/>
            <a:ext cx="4673400" cy="3822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Do </a:t>
            </a:r>
            <a:r>
              <a:rPr lang="en-GB" sz="2000" u="sng"/>
              <a:t>NOT</a:t>
            </a:r>
            <a:r>
              <a:rPr lang="en-GB" sz="2000"/>
              <a:t> connect unknown or unauthorized media (or devices)</a:t>
            </a:r>
            <a:endParaRPr sz="2000"/>
          </a:p>
          <a:p>
            <a:pPr indent="-355600" lvl="0" marL="457200" rtl="0" algn="l">
              <a:spcBef>
                <a:spcPts val="0"/>
              </a:spcBef>
              <a:spcAft>
                <a:spcPts val="0"/>
              </a:spcAft>
              <a:buSzPts val="2000"/>
              <a:buChar char="●"/>
            </a:pPr>
            <a:r>
              <a:rPr lang="en-GB" sz="2000"/>
              <a:t>Programs can run when plugged in without you doing anything</a:t>
            </a:r>
            <a:endParaRPr sz="2000"/>
          </a:p>
          <a:p>
            <a:pPr indent="-355600" lvl="0" marL="457200" rtl="0" algn="l">
              <a:spcBef>
                <a:spcPts val="0"/>
              </a:spcBef>
              <a:spcAft>
                <a:spcPts val="0"/>
              </a:spcAft>
              <a:buSzPts val="2000"/>
              <a:buChar char="●"/>
            </a:pPr>
            <a:r>
              <a:rPr lang="en-GB" sz="2000"/>
              <a:t>Examples</a:t>
            </a:r>
            <a:endParaRPr sz="2000"/>
          </a:p>
          <a:p>
            <a:pPr indent="-355600" lvl="1" marL="914400" rtl="0" algn="l">
              <a:spcBef>
                <a:spcPts val="0"/>
              </a:spcBef>
              <a:spcAft>
                <a:spcPts val="0"/>
              </a:spcAft>
              <a:buSzPts val="2000"/>
              <a:buChar char="○"/>
            </a:pPr>
            <a:r>
              <a:rPr lang="en-GB" sz="2000"/>
              <a:t>USB/flash drives</a:t>
            </a:r>
            <a:endParaRPr sz="2000"/>
          </a:p>
          <a:p>
            <a:pPr indent="-355600" lvl="1" marL="914400" rtl="0" algn="l">
              <a:spcBef>
                <a:spcPts val="0"/>
              </a:spcBef>
              <a:spcAft>
                <a:spcPts val="0"/>
              </a:spcAft>
              <a:buSzPts val="2000"/>
              <a:buChar char="○"/>
            </a:pPr>
            <a:r>
              <a:rPr lang="en-GB" sz="2000"/>
              <a:t>SD or micro SD cards</a:t>
            </a:r>
            <a:endParaRPr sz="2000"/>
          </a:p>
          <a:p>
            <a:pPr indent="-355600" lvl="1" marL="914400" rtl="0" algn="l">
              <a:spcBef>
                <a:spcPts val="0"/>
              </a:spcBef>
              <a:spcAft>
                <a:spcPts val="0"/>
              </a:spcAft>
              <a:buSzPts val="2000"/>
              <a:buChar char="○"/>
            </a:pPr>
            <a:r>
              <a:rPr lang="en-GB" sz="2000"/>
              <a:t>CDs or DVDs</a:t>
            </a:r>
            <a:endParaRPr sz="2000"/>
          </a:p>
          <a:p>
            <a:pPr indent="-355600" lvl="1" marL="914400" rtl="0" algn="l">
              <a:spcBef>
                <a:spcPts val="0"/>
              </a:spcBef>
              <a:spcAft>
                <a:spcPts val="0"/>
              </a:spcAft>
              <a:buSzPts val="2000"/>
              <a:buChar char="○"/>
            </a:pPr>
            <a:r>
              <a:rPr lang="en-GB" sz="2000"/>
              <a:t>External hard drives</a:t>
            </a:r>
            <a:endParaRPr sz="2000"/>
          </a:p>
          <a:p>
            <a:pPr indent="-355600" lvl="1" marL="914400" rtl="0" algn="l">
              <a:spcBef>
                <a:spcPts val="0"/>
              </a:spcBef>
              <a:spcAft>
                <a:spcPts val="0"/>
              </a:spcAft>
              <a:buSzPts val="2000"/>
              <a:buChar char="○"/>
            </a:pPr>
            <a:r>
              <a:rPr lang="en-GB" sz="2000"/>
              <a:t>Cell phones &lt;- Often forgotten</a:t>
            </a:r>
            <a:endParaRPr sz="2000"/>
          </a:p>
          <a:p>
            <a:pPr indent="0" lvl="0" marL="0" rtl="0" algn="ctr">
              <a:spcBef>
                <a:spcPts val="1600"/>
              </a:spcBef>
              <a:spcAft>
                <a:spcPts val="1600"/>
              </a:spcAft>
              <a:buNone/>
            </a:pPr>
            <a:r>
              <a:t/>
            </a:r>
            <a:endParaRPr sz="2000"/>
          </a:p>
        </p:txBody>
      </p:sp>
      <p:sp>
        <p:nvSpPr>
          <p:cNvPr id="854" name="Google Shape;85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55" name="Google Shape;855;p63"/>
          <p:cNvPicPr preferRelativeResize="0"/>
          <p:nvPr/>
        </p:nvPicPr>
        <p:blipFill>
          <a:blip r:embed="rId3">
            <a:alphaModFix/>
          </a:blip>
          <a:stretch>
            <a:fillRect/>
          </a:stretch>
        </p:blipFill>
        <p:spPr>
          <a:xfrm>
            <a:off x="808250" y="1306925"/>
            <a:ext cx="1782088" cy="1367251"/>
          </a:xfrm>
          <a:prstGeom prst="rect">
            <a:avLst/>
          </a:prstGeom>
          <a:noFill/>
          <a:ln>
            <a:noFill/>
          </a:ln>
        </p:spPr>
      </p:pic>
      <p:pic>
        <p:nvPicPr>
          <p:cNvPr id="856" name="Google Shape;856;p63"/>
          <p:cNvPicPr preferRelativeResize="0"/>
          <p:nvPr/>
        </p:nvPicPr>
        <p:blipFill>
          <a:blip r:embed="rId4">
            <a:alphaModFix/>
          </a:blip>
          <a:stretch>
            <a:fillRect/>
          </a:stretch>
        </p:blipFill>
        <p:spPr>
          <a:xfrm>
            <a:off x="925800" y="2915400"/>
            <a:ext cx="1443325" cy="1443325"/>
          </a:xfrm>
          <a:prstGeom prst="rect">
            <a:avLst/>
          </a:prstGeom>
          <a:noFill/>
          <a:ln>
            <a:noFill/>
          </a:ln>
        </p:spPr>
      </p:pic>
      <p:pic>
        <p:nvPicPr>
          <p:cNvPr id="857" name="Google Shape;857;p63"/>
          <p:cNvPicPr preferRelativeResize="0"/>
          <p:nvPr/>
        </p:nvPicPr>
        <p:blipFill>
          <a:blip r:embed="rId5">
            <a:alphaModFix/>
          </a:blip>
          <a:stretch>
            <a:fillRect/>
          </a:stretch>
        </p:blipFill>
        <p:spPr>
          <a:xfrm>
            <a:off x="2624350" y="1335801"/>
            <a:ext cx="803750" cy="1083701"/>
          </a:xfrm>
          <a:prstGeom prst="rect">
            <a:avLst/>
          </a:prstGeom>
          <a:noFill/>
          <a:ln>
            <a:noFill/>
          </a:ln>
        </p:spPr>
      </p:pic>
      <p:pic>
        <p:nvPicPr>
          <p:cNvPr id="858" name="Google Shape;858;p63"/>
          <p:cNvPicPr preferRelativeResize="0"/>
          <p:nvPr/>
        </p:nvPicPr>
        <p:blipFill>
          <a:blip r:embed="rId6">
            <a:alphaModFix/>
          </a:blip>
          <a:stretch>
            <a:fillRect/>
          </a:stretch>
        </p:blipFill>
        <p:spPr>
          <a:xfrm>
            <a:off x="2590350" y="2786513"/>
            <a:ext cx="854950" cy="1750998"/>
          </a:xfrm>
          <a:prstGeom prst="rect">
            <a:avLst/>
          </a:prstGeom>
          <a:noFill/>
          <a:ln>
            <a:noFill/>
          </a:ln>
        </p:spPr>
      </p:pic>
      <p:sp>
        <p:nvSpPr>
          <p:cNvPr id="859" name="Google Shape;859;p63"/>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4"/>
          <p:cNvSpPr txBox="1"/>
          <p:nvPr>
            <p:ph type="title"/>
          </p:nvPr>
        </p:nvSpPr>
        <p:spPr>
          <a:xfrm>
            <a:off x="1081050" y="240400"/>
            <a:ext cx="58926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Encryption </a:t>
            </a:r>
            <a:endParaRPr sz="3000"/>
          </a:p>
        </p:txBody>
      </p:sp>
      <p:sp>
        <p:nvSpPr>
          <p:cNvPr id="865" name="Google Shape;865;p64"/>
          <p:cNvSpPr txBox="1"/>
          <p:nvPr>
            <p:ph idx="2" type="body"/>
          </p:nvPr>
        </p:nvSpPr>
        <p:spPr>
          <a:xfrm>
            <a:off x="3016550" y="867525"/>
            <a:ext cx="5892600" cy="3822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Can help protect </a:t>
            </a:r>
            <a:r>
              <a:rPr lang="en-GB" sz="2000" u="sng"/>
              <a:t>your</a:t>
            </a:r>
            <a:r>
              <a:rPr lang="en-GB" sz="2000"/>
              <a:t> data</a:t>
            </a:r>
            <a:endParaRPr sz="2000"/>
          </a:p>
          <a:p>
            <a:pPr indent="-355600" lvl="0" marL="457200" rtl="0" algn="l">
              <a:spcBef>
                <a:spcPts val="0"/>
              </a:spcBef>
              <a:spcAft>
                <a:spcPts val="0"/>
              </a:spcAft>
              <a:buSzPts val="2000"/>
              <a:buChar char="●"/>
            </a:pPr>
            <a:r>
              <a:rPr lang="en-GB" sz="2000"/>
              <a:t>Can also “help” an attacker, e.g. ransomware </a:t>
            </a:r>
            <a:endParaRPr sz="2000"/>
          </a:p>
          <a:p>
            <a:pPr indent="-355600" lvl="0" marL="457200" rtl="0" algn="l">
              <a:spcBef>
                <a:spcPts val="0"/>
              </a:spcBef>
              <a:spcAft>
                <a:spcPts val="0"/>
              </a:spcAft>
              <a:buSzPts val="2000"/>
              <a:buChar char="●"/>
            </a:pPr>
            <a:r>
              <a:rPr lang="en-GB" sz="2000"/>
              <a:t>Protecting data sent or received</a:t>
            </a:r>
            <a:endParaRPr sz="2000"/>
          </a:p>
          <a:p>
            <a:pPr indent="-355600" lvl="1" marL="914400" rtl="0" algn="l">
              <a:spcBef>
                <a:spcPts val="0"/>
              </a:spcBef>
              <a:spcAft>
                <a:spcPts val="0"/>
              </a:spcAft>
              <a:buSzPts val="2000"/>
              <a:buChar char="○"/>
            </a:pPr>
            <a:r>
              <a:rPr lang="en-GB" sz="2000"/>
              <a:t>HTTP         vs. HTTPS</a:t>
            </a:r>
            <a:endParaRPr sz="2000"/>
          </a:p>
          <a:p>
            <a:pPr indent="-355600" lvl="1" marL="914400" rtl="0" algn="l">
              <a:spcBef>
                <a:spcPts val="0"/>
              </a:spcBef>
              <a:spcAft>
                <a:spcPts val="0"/>
              </a:spcAft>
              <a:buSzPts val="2000"/>
              <a:buChar char="○"/>
            </a:pPr>
            <a:r>
              <a:rPr lang="en-GB" sz="2000"/>
              <a:t> Wireless -&gt; WPA2 (AES) recommended</a:t>
            </a:r>
            <a:endParaRPr sz="2000"/>
          </a:p>
          <a:p>
            <a:pPr indent="-355600" lvl="0" marL="457200" rtl="0" algn="l">
              <a:spcBef>
                <a:spcPts val="0"/>
              </a:spcBef>
              <a:spcAft>
                <a:spcPts val="0"/>
              </a:spcAft>
              <a:buSzPts val="2000"/>
              <a:buChar char="●"/>
            </a:pPr>
            <a:r>
              <a:rPr lang="en-GB" sz="2000"/>
              <a:t>Protecting devices</a:t>
            </a:r>
            <a:endParaRPr sz="2000"/>
          </a:p>
          <a:p>
            <a:pPr indent="-355600" lvl="1" marL="914400" rtl="0" algn="l">
              <a:spcBef>
                <a:spcPts val="0"/>
              </a:spcBef>
              <a:spcAft>
                <a:spcPts val="0"/>
              </a:spcAft>
              <a:buSzPts val="2000"/>
              <a:buChar char="○"/>
            </a:pPr>
            <a:r>
              <a:rPr lang="en-GB" sz="2000"/>
              <a:t>Helpful if device is lost/stolen</a:t>
            </a:r>
            <a:endParaRPr sz="2000"/>
          </a:p>
          <a:p>
            <a:pPr indent="-355600" lvl="1" marL="914400" rtl="0" algn="l">
              <a:spcBef>
                <a:spcPts val="0"/>
              </a:spcBef>
              <a:spcAft>
                <a:spcPts val="0"/>
              </a:spcAft>
              <a:buSzPts val="2000"/>
              <a:buChar char="○"/>
            </a:pPr>
            <a:r>
              <a:rPr lang="en-GB" sz="2000"/>
              <a:t>Often associated with phone PIN/passcode</a:t>
            </a:r>
            <a:endParaRPr sz="2000"/>
          </a:p>
          <a:p>
            <a:pPr indent="-355600" lvl="1" marL="914400" rtl="0" algn="l">
              <a:spcBef>
                <a:spcPts val="0"/>
              </a:spcBef>
              <a:spcAft>
                <a:spcPts val="0"/>
              </a:spcAft>
              <a:buSzPts val="2000"/>
              <a:buChar char="○"/>
            </a:pPr>
            <a:r>
              <a:rPr lang="en-GB" sz="2000"/>
              <a:t>Microsoft Windows - BitLocker</a:t>
            </a:r>
            <a:endParaRPr sz="2000"/>
          </a:p>
          <a:p>
            <a:pPr indent="-355600" lvl="1" marL="914400" rtl="0" algn="l">
              <a:spcBef>
                <a:spcPts val="0"/>
              </a:spcBef>
              <a:spcAft>
                <a:spcPts val="0"/>
              </a:spcAft>
              <a:buSzPts val="2000"/>
              <a:buChar char="○"/>
            </a:pPr>
            <a:r>
              <a:rPr lang="en-GB" sz="2000"/>
              <a:t>Apple MacOS - FileVault </a:t>
            </a:r>
            <a:endParaRPr sz="2000"/>
          </a:p>
          <a:p>
            <a:pPr indent="0" lvl="0" marL="0" rtl="0" algn="ctr">
              <a:spcBef>
                <a:spcPts val="1600"/>
              </a:spcBef>
              <a:spcAft>
                <a:spcPts val="1600"/>
              </a:spcAft>
              <a:buNone/>
            </a:pPr>
            <a:r>
              <a:t/>
            </a:r>
            <a:endParaRPr sz="2000"/>
          </a:p>
        </p:txBody>
      </p:sp>
      <p:sp>
        <p:nvSpPr>
          <p:cNvPr id="866" name="Google Shape;86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67" name="Google Shape;867;p64"/>
          <p:cNvPicPr preferRelativeResize="0"/>
          <p:nvPr/>
        </p:nvPicPr>
        <p:blipFill>
          <a:blip r:embed="rId3">
            <a:alphaModFix/>
          </a:blip>
          <a:stretch>
            <a:fillRect/>
          </a:stretch>
        </p:blipFill>
        <p:spPr>
          <a:xfrm>
            <a:off x="1339325" y="1042900"/>
            <a:ext cx="1301600" cy="1301600"/>
          </a:xfrm>
          <a:prstGeom prst="rect">
            <a:avLst/>
          </a:prstGeom>
          <a:noFill/>
          <a:ln>
            <a:noFill/>
          </a:ln>
        </p:spPr>
      </p:pic>
      <p:pic>
        <p:nvPicPr>
          <p:cNvPr id="868" name="Google Shape;868;p64"/>
          <p:cNvPicPr preferRelativeResize="0"/>
          <p:nvPr/>
        </p:nvPicPr>
        <p:blipFill>
          <a:blip r:embed="rId4">
            <a:alphaModFix/>
          </a:blip>
          <a:stretch>
            <a:fillRect/>
          </a:stretch>
        </p:blipFill>
        <p:spPr>
          <a:xfrm>
            <a:off x="1005675" y="2473275"/>
            <a:ext cx="1968900" cy="984450"/>
          </a:xfrm>
          <a:prstGeom prst="rect">
            <a:avLst/>
          </a:prstGeom>
          <a:noFill/>
          <a:ln>
            <a:noFill/>
          </a:ln>
        </p:spPr>
      </p:pic>
      <p:pic>
        <p:nvPicPr>
          <p:cNvPr id="869" name="Google Shape;869;p64"/>
          <p:cNvPicPr preferRelativeResize="0"/>
          <p:nvPr/>
        </p:nvPicPr>
        <p:blipFill>
          <a:blip r:embed="rId5">
            <a:alphaModFix/>
          </a:blip>
          <a:stretch>
            <a:fillRect/>
          </a:stretch>
        </p:blipFill>
        <p:spPr>
          <a:xfrm>
            <a:off x="6354625" y="2037775"/>
            <a:ext cx="265400" cy="277772"/>
          </a:xfrm>
          <a:prstGeom prst="rect">
            <a:avLst/>
          </a:prstGeom>
          <a:noFill/>
          <a:ln>
            <a:noFill/>
          </a:ln>
        </p:spPr>
      </p:pic>
      <p:pic>
        <p:nvPicPr>
          <p:cNvPr id="870" name="Google Shape;870;p64"/>
          <p:cNvPicPr preferRelativeResize="0"/>
          <p:nvPr/>
        </p:nvPicPr>
        <p:blipFill>
          <a:blip r:embed="rId6">
            <a:alphaModFix/>
          </a:blip>
          <a:stretch>
            <a:fillRect/>
          </a:stretch>
        </p:blipFill>
        <p:spPr>
          <a:xfrm>
            <a:off x="4701750" y="2037775"/>
            <a:ext cx="277750" cy="277775"/>
          </a:xfrm>
          <a:prstGeom prst="rect">
            <a:avLst/>
          </a:prstGeom>
          <a:noFill/>
          <a:ln>
            <a:noFill/>
          </a:ln>
        </p:spPr>
      </p:pic>
      <p:pic>
        <p:nvPicPr>
          <p:cNvPr id="871" name="Google Shape;871;p64"/>
          <p:cNvPicPr preferRelativeResize="0"/>
          <p:nvPr/>
        </p:nvPicPr>
        <p:blipFill>
          <a:blip r:embed="rId7">
            <a:alphaModFix/>
          </a:blip>
          <a:stretch>
            <a:fillRect/>
          </a:stretch>
        </p:blipFill>
        <p:spPr>
          <a:xfrm>
            <a:off x="1160526" y="3586500"/>
            <a:ext cx="1659182" cy="1076725"/>
          </a:xfrm>
          <a:prstGeom prst="rect">
            <a:avLst/>
          </a:prstGeom>
          <a:noFill/>
          <a:ln>
            <a:noFill/>
          </a:ln>
        </p:spPr>
      </p:pic>
      <p:sp>
        <p:nvSpPr>
          <p:cNvPr id="872" name="Google Shape;872;p64"/>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5"/>
          <p:cNvSpPr txBox="1"/>
          <p:nvPr>
            <p:ph type="title"/>
          </p:nvPr>
        </p:nvSpPr>
        <p:spPr>
          <a:xfrm>
            <a:off x="1081050" y="240400"/>
            <a:ext cx="58926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Internet Safety Quick Tips</a:t>
            </a:r>
            <a:endParaRPr sz="3000"/>
          </a:p>
        </p:txBody>
      </p:sp>
      <p:sp>
        <p:nvSpPr>
          <p:cNvPr id="878" name="Google Shape;87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79" name="Google Shape;879;p65"/>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880" name="Google Shape;880;p65"/>
          <p:cNvSpPr txBox="1"/>
          <p:nvPr/>
        </p:nvSpPr>
        <p:spPr>
          <a:xfrm>
            <a:off x="990975" y="945503"/>
            <a:ext cx="4525200" cy="382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Lato"/>
              <a:buChar char="●"/>
            </a:pPr>
            <a:r>
              <a:rPr lang="en-GB" sz="2000" u="sng">
                <a:solidFill>
                  <a:srgbClr val="FFFFFF"/>
                </a:solidFill>
                <a:latin typeface="Lato"/>
                <a:ea typeface="Lato"/>
                <a:cs typeface="Lato"/>
                <a:sym typeface="Lato"/>
              </a:rPr>
              <a:t>Never</a:t>
            </a:r>
            <a:r>
              <a:rPr lang="en-GB" sz="2000">
                <a:solidFill>
                  <a:srgbClr val="FFFFFF"/>
                </a:solidFill>
                <a:latin typeface="Lato"/>
                <a:ea typeface="Lato"/>
                <a:cs typeface="Lato"/>
                <a:sym typeface="Lato"/>
              </a:rPr>
              <a:t> click or install anything based on a pop-up from a website</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“Trusted” websites can &amp; have hosted malware, aka malvertising</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Local news?</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WSJ, Forbes, ESPN, Yahoo, etc.</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Limit browsing to business relevant sites?</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Avoid public: Wi-Fi, computers (hotels, libraries), charging, etc.</a:t>
            </a:r>
            <a:endParaRPr sz="2000">
              <a:solidFill>
                <a:srgbClr val="FFFFFF"/>
              </a:solidFill>
              <a:latin typeface="Lato"/>
              <a:ea typeface="Lato"/>
              <a:cs typeface="Lato"/>
              <a:sym typeface="Lato"/>
            </a:endParaRPr>
          </a:p>
        </p:txBody>
      </p:sp>
      <p:sp>
        <p:nvSpPr>
          <p:cNvPr id="881" name="Google Shape;881;p65"/>
          <p:cNvSpPr/>
          <p:nvPr/>
        </p:nvSpPr>
        <p:spPr>
          <a:xfrm flipH="1">
            <a:off x="6111009" y="1767133"/>
            <a:ext cx="2141700" cy="1222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txBox="1"/>
          <p:nvPr/>
        </p:nvSpPr>
        <p:spPr>
          <a:xfrm>
            <a:off x="5342550" y="982706"/>
            <a:ext cx="3678600" cy="86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1600">
                <a:solidFill>
                  <a:srgbClr val="FFFFFF"/>
                </a:solidFill>
              </a:rPr>
              <a:t>Do </a:t>
            </a:r>
            <a:r>
              <a:rPr i="1" lang="en-GB" sz="1600" u="sng">
                <a:solidFill>
                  <a:srgbClr val="FFFFFF"/>
                </a:solidFill>
              </a:rPr>
              <a:t>NOT</a:t>
            </a:r>
            <a:r>
              <a:rPr i="1" lang="en-GB" sz="1600">
                <a:solidFill>
                  <a:srgbClr val="FFFFFF"/>
                </a:solidFill>
              </a:rPr>
              <a:t> assume a site is legitimate simply because of the “padlock”</a:t>
            </a:r>
            <a:endParaRPr i="1" sz="1600">
              <a:solidFill>
                <a:srgbClr val="FFFFFF"/>
              </a:solidFill>
            </a:endParaRPr>
          </a:p>
          <a:p>
            <a:pPr indent="0" lvl="0" marL="0" rtl="0" algn="ctr">
              <a:lnSpc>
                <a:spcPct val="115000"/>
              </a:lnSpc>
              <a:spcBef>
                <a:spcPts val="1600"/>
              </a:spcBef>
              <a:spcAft>
                <a:spcPts val="1600"/>
              </a:spcAft>
              <a:buNone/>
            </a:pPr>
            <a:r>
              <a:t/>
            </a:r>
            <a:endParaRPr i="1" sz="1800">
              <a:solidFill>
                <a:srgbClr val="FFFFFF"/>
              </a:solidFill>
              <a:latin typeface="Lato"/>
              <a:ea typeface="Lato"/>
              <a:cs typeface="Lato"/>
              <a:sym typeface="Lato"/>
            </a:endParaRPr>
          </a:p>
        </p:txBody>
      </p:sp>
      <p:sp>
        <p:nvSpPr>
          <p:cNvPr id="883" name="Google Shape;883;p65"/>
          <p:cNvSpPr/>
          <p:nvPr/>
        </p:nvSpPr>
        <p:spPr>
          <a:xfrm>
            <a:off x="6909107" y="2979838"/>
            <a:ext cx="603000" cy="424500"/>
          </a:xfrm>
          <a:prstGeom prst="trapezoid">
            <a:avLst>
              <a:gd fmla="val 25000" name="adj"/>
            </a:avLst>
          </a:prstGeom>
          <a:solidFill>
            <a:srgbClr val="E7E7E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6904545" y="3015800"/>
            <a:ext cx="104100" cy="388800"/>
          </a:xfrm>
          <a:prstGeom prst="triangle">
            <a:avLst>
              <a:gd fmla="val 98558"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rot="10800000">
            <a:off x="6795390" y="3396133"/>
            <a:ext cx="773100" cy="29400"/>
          </a:xfrm>
          <a:prstGeom prst="roundRect">
            <a:avLst>
              <a:gd fmla="val 50000"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rot="10800000">
            <a:off x="6841168" y="3401022"/>
            <a:ext cx="785400" cy="29400"/>
          </a:xfrm>
          <a:prstGeom prst="roundRect">
            <a:avLst>
              <a:gd fmla="val 50000"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6077400" y="1730567"/>
            <a:ext cx="2208900" cy="1290000"/>
          </a:xfrm>
          <a:prstGeom prst="roundRect">
            <a:avLst>
              <a:gd fmla="val 1882"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6077400" y="1719786"/>
            <a:ext cx="2208900" cy="1290000"/>
          </a:xfrm>
          <a:prstGeom prst="roundRect">
            <a:avLst>
              <a:gd fmla="val 1764"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 name="Google Shape;889;p65"/>
          <p:cNvPicPr preferRelativeResize="0"/>
          <p:nvPr/>
        </p:nvPicPr>
        <p:blipFill rotWithShape="1">
          <a:blip r:embed="rId3">
            <a:alphaModFix/>
          </a:blip>
          <a:srcRect b="0" l="641" r="631" t="0"/>
          <a:stretch/>
        </p:blipFill>
        <p:spPr>
          <a:xfrm>
            <a:off x="6111174" y="1766462"/>
            <a:ext cx="2141700" cy="1224000"/>
          </a:xfrm>
          <a:prstGeom prst="rect">
            <a:avLst/>
          </a:prstGeom>
          <a:noFill/>
          <a:ln>
            <a:noFill/>
          </a:ln>
        </p:spPr>
      </p:pic>
      <p:pic>
        <p:nvPicPr>
          <p:cNvPr id="890" name="Google Shape;890;p65"/>
          <p:cNvPicPr preferRelativeResize="0"/>
          <p:nvPr/>
        </p:nvPicPr>
        <p:blipFill>
          <a:blip r:embed="rId4">
            <a:alphaModFix/>
          </a:blip>
          <a:stretch>
            <a:fillRect/>
          </a:stretch>
        </p:blipFill>
        <p:spPr>
          <a:xfrm>
            <a:off x="6077502" y="3919732"/>
            <a:ext cx="2209025" cy="537006"/>
          </a:xfrm>
          <a:prstGeom prst="rect">
            <a:avLst/>
          </a:prstGeom>
          <a:noFill/>
          <a:ln cap="flat" cmpd="sng" w="19050">
            <a:solidFill>
              <a:srgbClr val="FF0000"/>
            </a:solidFill>
            <a:prstDash val="solid"/>
            <a:round/>
            <a:headEnd len="sm" w="sm" type="none"/>
            <a:tailEnd len="sm" w="sm" type="none"/>
          </a:ln>
        </p:spPr>
      </p:pic>
      <p:sp>
        <p:nvSpPr>
          <p:cNvPr id="891" name="Google Shape;891;p65"/>
          <p:cNvSpPr txBox="1"/>
          <p:nvPr/>
        </p:nvSpPr>
        <p:spPr>
          <a:xfrm>
            <a:off x="6077400" y="3487797"/>
            <a:ext cx="22089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1600">
                <a:solidFill>
                  <a:srgbClr val="FFFFFF"/>
                </a:solidFill>
              </a:rPr>
              <a:t>No more padlock?</a:t>
            </a:r>
            <a:endParaRPr i="1" sz="1600">
              <a:solidFill>
                <a:srgbClr val="FFFFFF"/>
              </a:solidFill>
            </a:endParaRPr>
          </a:p>
          <a:p>
            <a:pPr indent="0" lvl="0" marL="0" rtl="0" algn="ctr">
              <a:lnSpc>
                <a:spcPct val="115000"/>
              </a:lnSpc>
              <a:spcBef>
                <a:spcPts val="1600"/>
              </a:spcBef>
              <a:spcAft>
                <a:spcPts val="1600"/>
              </a:spcAft>
              <a:buNone/>
            </a:pPr>
            <a:r>
              <a:t/>
            </a:r>
            <a:endParaRPr i="1" sz="18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1" name="Google Shape;281;p21"/>
          <p:cNvSpPr txBox="1"/>
          <p:nvPr/>
        </p:nvSpPr>
        <p:spPr>
          <a:xfrm>
            <a:off x="1082000" y="459325"/>
            <a:ext cx="7038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latin typeface="Montserrat"/>
                <a:ea typeface="Montserrat"/>
                <a:cs typeface="Montserrat"/>
                <a:sym typeface="Montserrat"/>
              </a:rPr>
              <a:t>About this presentation</a:t>
            </a:r>
            <a:endParaRPr sz="3000">
              <a:solidFill>
                <a:srgbClr val="FFFFFF"/>
              </a:solidFill>
              <a:latin typeface="Montserrat"/>
              <a:ea typeface="Montserrat"/>
              <a:cs typeface="Montserrat"/>
              <a:sym typeface="Montserrat"/>
            </a:endParaRPr>
          </a:p>
        </p:txBody>
      </p:sp>
      <p:pic>
        <p:nvPicPr>
          <p:cNvPr id="282" name="Google Shape;282;p21"/>
          <p:cNvPicPr preferRelativeResize="0"/>
          <p:nvPr/>
        </p:nvPicPr>
        <p:blipFill>
          <a:blip r:embed="rId3">
            <a:alphaModFix/>
          </a:blip>
          <a:stretch>
            <a:fillRect/>
          </a:stretch>
        </p:blipFill>
        <p:spPr>
          <a:xfrm>
            <a:off x="697225" y="1921150"/>
            <a:ext cx="3570500" cy="1984651"/>
          </a:xfrm>
          <a:prstGeom prst="rect">
            <a:avLst/>
          </a:prstGeom>
          <a:noFill/>
          <a:ln>
            <a:noFill/>
          </a:ln>
        </p:spPr>
      </p:pic>
      <p:sp>
        <p:nvSpPr>
          <p:cNvPr id="283" name="Google Shape;283;p21"/>
          <p:cNvSpPr txBox="1"/>
          <p:nvPr/>
        </p:nvSpPr>
        <p:spPr>
          <a:xfrm>
            <a:off x="4703225" y="3907775"/>
            <a:ext cx="3570600" cy="9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900">
                <a:solidFill>
                  <a:schemeClr val="lt1"/>
                </a:solidFill>
                <a:latin typeface="Lato"/>
                <a:ea typeface="Lato"/>
                <a:cs typeface="Lato"/>
                <a:sym typeface="Lato"/>
              </a:rPr>
              <a:t>Shared and recommended </a:t>
            </a:r>
            <a:br>
              <a:rPr lang="en-GB" sz="1900">
                <a:solidFill>
                  <a:schemeClr val="lt1"/>
                </a:solidFill>
                <a:latin typeface="Lato"/>
                <a:ea typeface="Lato"/>
                <a:cs typeface="Lato"/>
                <a:sym typeface="Lato"/>
              </a:rPr>
            </a:br>
            <a:r>
              <a:rPr lang="en-GB" sz="1900">
                <a:solidFill>
                  <a:schemeClr val="lt1"/>
                </a:solidFill>
                <a:latin typeface="Lato"/>
                <a:ea typeface="Lato"/>
                <a:cs typeface="Lato"/>
                <a:sym typeface="Lato"/>
              </a:rPr>
              <a:t>at cybersecurity</a:t>
            </a:r>
            <a:br>
              <a:rPr lang="en-GB" sz="1900">
                <a:solidFill>
                  <a:schemeClr val="lt1"/>
                </a:solidFill>
                <a:latin typeface="Lato"/>
                <a:ea typeface="Lato"/>
                <a:cs typeface="Lato"/>
                <a:sym typeface="Lato"/>
              </a:rPr>
            </a:br>
            <a:r>
              <a:rPr lang="en-GB" sz="1900">
                <a:solidFill>
                  <a:schemeClr val="lt1"/>
                </a:solidFill>
                <a:latin typeface="Lato"/>
                <a:ea typeface="Lato"/>
                <a:cs typeface="Lato"/>
                <a:sym typeface="Lato"/>
              </a:rPr>
              <a:t>conferences including RSA</a:t>
            </a:r>
            <a:endParaRPr i="1">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4" name="Google Shape;284;p21"/>
          <p:cNvSpPr txBox="1"/>
          <p:nvPr/>
        </p:nvSpPr>
        <p:spPr>
          <a:xfrm>
            <a:off x="590025" y="3907775"/>
            <a:ext cx="3789000" cy="9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Lato"/>
                <a:ea typeface="Lato"/>
                <a:cs typeface="Lato"/>
                <a:sym typeface="Lato"/>
              </a:rPr>
              <a:t>Version 1.0 downloaded in over 150 countries in first 6 months!</a:t>
            </a:r>
            <a:br>
              <a:rPr lang="en-GB" sz="2000">
                <a:solidFill>
                  <a:srgbClr val="FFFFFF"/>
                </a:solidFill>
                <a:latin typeface="Lato"/>
                <a:ea typeface="Lato"/>
                <a:cs typeface="Lato"/>
                <a:sym typeface="Lato"/>
              </a:rPr>
            </a:br>
            <a:r>
              <a:rPr i="1" lang="en-GB">
                <a:solidFill>
                  <a:srgbClr val="FFFFFF"/>
                </a:solidFill>
                <a:latin typeface="Lato"/>
                <a:ea typeface="Lato"/>
                <a:cs typeface="Lato"/>
                <a:sym typeface="Lato"/>
              </a:rPr>
              <a:t>Sept 2019 - March 2020</a:t>
            </a:r>
            <a:endParaRPr i="1">
              <a:solidFill>
                <a:srgbClr val="FFFFFF"/>
              </a:solidFill>
              <a:latin typeface="Lato"/>
              <a:ea typeface="Lato"/>
              <a:cs typeface="Lato"/>
              <a:sym typeface="Lato"/>
            </a:endParaRPr>
          </a:p>
          <a:p>
            <a:pPr indent="0" lvl="0" marL="0" rtl="0" algn="ctr">
              <a:spcBef>
                <a:spcPts val="0"/>
              </a:spcBef>
              <a:spcAft>
                <a:spcPts val="0"/>
              </a:spcAft>
              <a:buNone/>
            </a:pPr>
            <a:r>
              <a:t/>
            </a:r>
            <a:endParaRPr sz="20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5" name="Google Shape;285;p21"/>
          <p:cNvSpPr txBox="1"/>
          <p:nvPr/>
        </p:nvSpPr>
        <p:spPr>
          <a:xfrm>
            <a:off x="1082000" y="1039150"/>
            <a:ext cx="6744000" cy="8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Lato"/>
                <a:ea typeface="Lato"/>
                <a:cs typeface="Lato"/>
                <a:sym typeface="Lato"/>
              </a:rPr>
              <a:t>Latest version </a:t>
            </a:r>
            <a:r>
              <a:rPr lang="en-GB" sz="2000">
                <a:solidFill>
                  <a:srgbClr val="FFFFFF"/>
                </a:solidFill>
                <a:latin typeface="Lato"/>
                <a:ea typeface="Lato"/>
                <a:cs typeface="Lato"/>
                <a:sym typeface="Lato"/>
              </a:rPr>
              <a:t>is available at </a:t>
            </a:r>
            <a:br>
              <a:rPr lang="en-GB" sz="2000">
                <a:solidFill>
                  <a:srgbClr val="FFFFFF"/>
                </a:solidFill>
                <a:latin typeface="Lato"/>
                <a:ea typeface="Lato"/>
                <a:cs typeface="Lato"/>
                <a:sym typeface="Lato"/>
              </a:rPr>
            </a:br>
            <a:r>
              <a:rPr lang="en-GB" sz="2000">
                <a:solidFill>
                  <a:srgbClr val="FFFFFF"/>
                </a:solidFill>
                <a:latin typeface="Lato"/>
                <a:ea typeface="Lato"/>
                <a:cs typeface="Lato"/>
                <a:sym typeface="Lato"/>
              </a:rPr>
              <a:t>https://www.treetopsecurity.com/CAT</a:t>
            </a:r>
            <a:endParaRPr>
              <a:solidFill>
                <a:srgbClr val="FFFFFF"/>
              </a:solidFill>
              <a:latin typeface="Lato"/>
              <a:ea typeface="Lato"/>
              <a:cs typeface="Lato"/>
              <a:sym typeface="Lato"/>
            </a:endParaRPr>
          </a:p>
          <a:p>
            <a:pPr indent="0" lvl="0" marL="0" rtl="0" algn="ctr">
              <a:spcBef>
                <a:spcPts val="0"/>
              </a:spcBef>
              <a:spcAft>
                <a:spcPts val="0"/>
              </a:spcAft>
              <a:buNone/>
            </a:pPr>
            <a:r>
              <a:t/>
            </a:r>
            <a:endParaRPr sz="20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6" name="Google Shape;286;p21"/>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287" name="Google Shape;287;p21"/>
          <p:cNvPicPr preferRelativeResize="0"/>
          <p:nvPr/>
        </p:nvPicPr>
        <p:blipFill>
          <a:blip r:embed="rId4">
            <a:alphaModFix/>
          </a:blip>
          <a:stretch>
            <a:fillRect/>
          </a:stretch>
        </p:blipFill>
        <p:spPr>
          <a:xfrm>
            <a:off x="7033525" y="1118825"/>
            <a:ext cx="624625" cy="624625"/>
          </a:xfrm>
          <a:prstGeom prst="rect">
            <a:avLst/>
          </a:prstGeom>
          <a:noFill/>
          <a:ln>
            <a:noFill/>
          </a:ln>
        </p:spPr>
      </p:pic>
      <p:cxnSp>
        <p:nvCxnSpPr>
          <p:cNvPr id="288" name="Google Shape;288;p21"/>
          <p:cNvCxnSpPr/>
          <p:nvPr/>
        </p:nvCxnSpPr>
        <p:spPr>
          <a:xfrm>
            <a:off x="8742750" y="4083337"/>
            <a:ext cx="128100" cy="579900"/>
          </a:xfrm>
          <a:prstGeom prst="straightConnector1">
            <a:avLst/>
          </a:prstGeom>
          <a:noFill/>
          <a:ln cap="flat" cmpd="sng" w="38100">
            <a:solidFill>
              <a:srgbClr val="FF0000"/>
            </a:solidFill>
            <a:prstDash val="solid"/>
            <a:round/>
            <a:headEnd len="med" w="med" type="none"/>
            <a:tailEnd len="med" w="med" type="triangle"/>
          </a:ln>
        </p:spPr>
      </p:cxnSp>
      <p:pic>
        <p:nvPicPr>
          <p:cNvPr id="289" name="Google Shape;289;p21"/>
          <p:cNvPicPr preferRelativeResize="0"/>
          <p:nvPr/>
        </p:nvPicPr>
        <p:blipFill>
          <a:blip r:embed="rId5">
            <a:alphaModFix/>
          </a:blip>
          <a:stretch>
            <a:fillRect/>
          </a:stretch>
        </p:blipFill>
        <p:spPr>
          <a:xfrm>
            <a:off x="4698925" y="1921148"/>
            <a:ext cx="3579198" cy="1984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grpSp>
        <p:nvGrpSpPr>
          <p:cNvPr id="896" name="Google Shape;896;p66"/>
          <p:cNvGrpSpPr/>
          <p:nvPr/>
        </p:nvGrpSpPr>
        <p:grpSpPr>
          <a:xfrm>
            <a:off x="6900368" y="1520879"/>
            <a:ext cx="1943238" cy="1536868"/>
            <a:chOff x="3290682" y="2767255"/>
            <a:chExt cx="2534217" cy="2056011"/>
          </a:xfrm>
        </p:grpSpPr>
        <p:grpSp>
          <p:nvGrpSpPr>
            <p:cNvPr id="897" name="Google Shape;897;p66"/>
            <p:cNvGrpSpPr/>
            <p:nvPr/>
          </p:nvGrpSpPr>
          <p:grpSpPr>
            <a:xfrm>
              <a:off x="3290682" y="2767255"/>
              <a:ext cx="2534217" cy="2056011"/>
              <a:chOff x="3553042" y="1657806"/>
              <a:chExt cx="3461100" cy="2671532"/>
            </a:xfrm>
          </p:grpSpPr>
          <p:sp>
            <p:nvSpPr>
              <p:cNvPr id="898" name="Google Shape;898;p6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6" name="Google Shape;906;p66"/>
            <p:cNvPicPr preferRelativeResize="0"/>
            <p:nvPr/>
          </p:nvPicPr>
          <p:blipFill rotWithShape="1">
            <a:blip r:embed="rId3">
              <a:alphaModFix/>
            </a:blip>
            <a:srcRect b="7403" l="0" r="0" t="7403"/>
            <a:stretch/>
          </p:blipFill>
          <p:spPr>
            <a:xfrm>
              <a:off x="3329435" y="2811327"/>
              <a:ext cx="2456700" cy="1471200"/>
            </a:xfrm>
            <a:prstGeom prst="rect">
              <a:avLst/>
            </a:prstGeom>
            <a:noFill/>
            <a:ln>
              <a:noFill/>
            </a:ln>
          </p:spPr>
        </p:pic>
      </p:grpSp>
      <p:sp>
        <p:nvSpPr>
          <p:cNvPr id="907" name="Google Shape;907;p66"/>
          <p:cNvSpPr txBox="1"/>
          <p:nvPr>
            <p:ph type="title"/>
          </p:nvPr>
        </p:nvSpPr>
        <p:spPr>
          <a:xfrm>
            <a:off x="1096488" y="409200"/>
            <a:ext cx="7038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Internet Privacy </a:t>
            </a:r>
            <a:endParaRPr sz="3000"/>
          </a:p>
        </p:txBody>
      </p:sp>
      <p:sp>
        <p:nvSpPr>
          <p:cNvPr id="908" name="Google Shape;90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09" name="Google Shape;909;p66"/>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910" name="Google Shape;910;p66"/>
          <p:cNvSpPr txBox="1"/>
          <p:nvPr/>
        </p:nvSpPr>
        <p:spPr>
          <a:xfrm>
            <a:off x="1008625" y="998700"/>
            <a:ext cx="7711800" cy="3937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Data is the new gold -&gt; your data </a:t>
            </a:r>
            <a:r>
              <a:rPr lang="en-GB" sz="2000" u="sng">
                <a:solidFill>
                  <a:srgbClr val="FFFFFF"/>
                </a:solidFill>
                <a:latin typeface="Lato"/>
                <a:ea typeface="Lato"/>
                <a:cs typeface="Lato"/>
                <a:sym typeface="Lato"/>
              </a:rPr>
              <a:t>is</a:t>
            </a:r>
            <a:r>
              <a:rPr lang="en-GB" sz="2000">
                <a:solidFill>
                  <a:srgbClr val="FFFFFF"/>
                </a:solidFill>
                <a:latin typeface="Lato"/>
                <a:ea typeface="Lato"/>
                <a:cs typeface="Lato"/>
                <a:sym typeface="Lato"/>
              </a:rPr>
              <a:t> valuable!</a:t>
            </a:r>
            <a:endParaRPr sz="2000">
              <a:solidFill>
                <a:srgbClr val="FFFFFF"/>
              </a:solidFill>
              <a:latin typeface="Montserrat"/>
              <a:ea typeface="Montserrat"/>
              <a:cs typeface="Montserrat"/>
              <a:sym typeface="Montserrat"/>
            </a:endParaRPr>
          </a:p>
          <a:p>
            <a:pPr indent="-355600" lvl="0" marL="457200" rtl="0" algn="l">
              <a:lnSpc>
                <a:spcPct val="115000"/>
              </a:lnSpc>
              <a:spcBef>
                <a:spcPts val="0"/>
              </a:spcBef>
              <a:spcAft>
                <a:spcPts val="0"/>
              </a:spcAft>
              <a:buClr>
                <a:srgbClr val="FFFFFF"/>
              </a:buClr>
              <a:buSzPts val="2000"/>
              <a:buFont typeface="Montserrat"/>
              <a:buChar char="●"/>
            </a:pPr>
            <a:r>
              <a:rPr lang="en-GB" sz="2000">
                <a:solidFill>
                  <a:srgbClr val="FFFFFF"/>
                </a:solidFill>
                <a:latin typeface="Lato"/>
                <a:ea typeface="Lato"/>
                <a:cs typeface="Lato"/>
                <a:sym typeface="Lato"/>
              </a:rPr>
              <a:t>If you’re not paying for it, are you the product?</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Data analytics &amp; predictive results</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Examples: advertising &amp; insurance rates </a:t>
            </a:r>
            <a:endParaRPr sz="2000">
              <a:solidFill>
                <a:srgbClr val="FFFFFF"/>
              </a:solidFill>
              <a:latin typeface="Lato"/>
              <a:ea typeface="Lato"/>
              <a:cs typeface="Lato"/>
              <a:sym typeface="Lato"/>
            </a:endParaRPr>
          </a:p>
          <a:p>
            <a:pPr indent="-355600" lvl="0" marL="4572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Are you oversharing? </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“Fun” online surveys =&gt; data harvesting</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Default privacy settings on social media</a:t>
            </a:r>
            <a:endParaRPr sz="2000">
              <a:solidFill>
                <a:srgbClr val="FFFFFF"/>
              </a:solidFill>
              <a:latin typeface="Lato"/>
              <a:ea typeface="Lato"/>
              <a:cs typeface="Lato"/>
              <a:sym typeface="Lato"/>
            </a:endParaRPr>
          </a:p>
          <a:p>
            <a:pPr indent="-355600" lvl="1" marL="9144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Vacation photos &amp; checking-in (location sharing)</a:t>
            </a:r>
            <a:endParaRPr sz="2000">
              <a:solidFill>
                <a:srgbClr val="FFFFFF"/>
              </a:solidFill>
              <a:latin typeface="Lato"/>
              <a:ea typeface="Lato"/>
              <a:cs typeface="Lato"/>
              <a:sym typeface="Lato"/>
            </a:endParaRPr>
          </a:p>
          <a:p>
            <a:pPr indent="-355600" lvl="2" marL="13716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Thieves see that information also</a:t>
            </a:r>
            <a:endParaRPr sz="2000">
              <a:solidFill>
                <a:srgbClr val="FFFFFF"/>
              </a:solidFill>
              <a:latin typeface="Lato"/>
              <a:ea typeface="Lato"/>
              <a:cs typeface="Lato"/>
              <a:sym typeface="Lato"/>
            </a:endParaRPr>
          </a:p>
          <a:p>
            <a:pPr indent="-355600" lvl="2" marL="1371600" rtl="0" algn="l">
              <a:lnSpc>
                <a:spcPct val="115000"/>
              </a:lnSpc>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Would you be comfortable telling people on the street? </a:t>
            </a:r>
            <a:endParaRPr sz="2000">
              <a:solidFill>
                <a:srgbClr val="FFFFFF"/>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7"/>
          <p:cNvSpPr txBox="1"/>
          <p:nvPr>
            <p:ph type="title"/>
          </p:nvPr>
        </p:nvSpPr>
        <p:spPr>
          <a:xfrm>
            <a:off x="1081050" y="240400"/>
            <a:ext cx="72726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Uh oh! </a:t>
            </a:r>
            <a:r>
              <a:rPr lang="en-GB" sz="3000"/>
              <a:t>You’ve been scammed</a:t>
            </a:r>
            <a:endParaRPr sz="3000"/>
          </a:p>
        </p:txBody>
      </p:sp>
      <p:sp>
        <p:nvSpPr>
          <p:cNvPr id="916" name="Google Shape;916;p67"/>
          <p:cNvSpPr txBox="1"/>
          <p:nvPr>
            <p:ph idx="2" type="body"/>
          </p:nvPr>
        </p:nvSpPr>
        <p:spPr>
          <a:xfrm>
            <a:off x="2881350" y="927000"/>
            <a:ext cx="6079800" cy="3822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It happens! </a:t>
            </a:r>
            <a:r>
              <a:rPr lang="en-GB" sz="1900"/>
              <a:t>Don’t be ashamed! </a:t>
            </a:r>
            <a:endParaRPr sz="1900"/>
          </a:p>
          <a:p>
            <a:pPr indent="-349250" lvl="0" marL="457200" rtl="0" algn="l">
              <a:spcBef>
                <a:spcPts val="0"/>
              </a:spcBef>
              <a:spcAft>
                <a:spcPts val="0"/>
              </a:spcAft>
              <a:buSzPts val="1900"/>
              <a:buChar char="●"/>
            </a:pPr>
            <a:r>
              <a:rPr lang="en-GB" sz="1900"/>
              <a:t>Don’t panic, but don’t wait around</a:t>
            </a:r>
            <a:endParaRPr sz="1900"/>
          </a:p>
          <a:p>
            <a:pPr indent="-342900" lvl="1" marL="914400" rtl="0" algn="l">
              <a:spcBef>
                <a:spcPts val="0"/>
              </a:spcBef>
              <a:spcAft>
                <a:spcPts val="0"/>
              </a:spcAft>
              <a:buSzPts val="1800"/>
              <a:buChar char="○"/>
            </a:pPr>
            <a:r>
              <a:rPr lang="en-GB" sz="1800"/>
              <a:t>Unplug computer?</a:t>
            </a:r>
            <a:endParaRPr sz="1800"/>
          </a:p>
          <a:p>
            <a:pPr indent="-342900" lvl="1" marL="914400" rtl="0" algn="l">
              <a:spcBef>
                <a:spcPts val="0"/>
              </a:spcBef>
              <a:spcAft>
                <a:spcPts val="0"/>
              </a:spcAft>
              <a:buSzPts val="1800"/>
              <a:buChar char="○"/>
            </a:pPr>
            <a:r>
              <a:rPr lang="en-GB" sz="1800"/>
              <a:t>Contact your technical support</a:t>
            </a:r>
            <a:endParaRPr sz="1800"/>
          </a:p>
          <a:p>
            <a:pPr indent="-342900" lvl="1" marL="914400" rtl="0" algn="l">
              <a:spcBef>
                <a:spcPts val="0"/>
              </a:spcBef>
              <a:spcAft>
                <a:spcPts val="0"/>
              </a:spcAft>
              <a:buSzPts val="1800"/>
              <a:buChar char="○"/>
            </a:pPr>
            <a:r>
              <a:rPr lang="en-GB" sz="1800"/>
              <a:t>Write down details - event timeline, financial accounts, credentials used, phone numbers, etc.</a:t>
            </a:r>
            <a:endParaRPr sz="1800"/>
          </a:p>
          <a:p>
            <a:pPr indent="-349250" lvl="0" marL="457200" rtl="0" algn="l">
              <a:spcBef>
                <a:spcPts val="0"/>
              </a:spcBef>
              <a:spcAft>
                <a:spcPts val="0"/>
              </a:spcAft>
              <a:buSzPts val="1900"/>
              <a:buChar char="●"/>
            </a:pPr>
            <a:r>
              <a:rPr lang="en-GB" sz="1900"/>
              <a:t>Ransomware or scam</a:t>
            </a:r>
            <a:endParaRPr sz="1900"/>
          </a:p>
          <a:p>
            <a:pPr indent="-342900" lvl="1" marL="914400" rtl="0" algn="l">
              <a:spcBef>
                <a:spcPts val="0"/>
              </a:spcBef>
              <a:spcAft>
                <a:spcPts val="0"/>
              </a:spcAft>
              <a:buSzPts val="1800"/>
              <a:buChar char="○"/>
            </a:pPr>
            <a:r>
              <a:rPr lang="en-GB" sz="1800"/>
              <a:t>Report the incident to law enforcement? </a:t>
            </a:r>
            <a:endParaRPr sz="1800"/>
          </a:p>
          <a:p>
            <a:pPr indent="-342900" lvl="1" marL="914400" rtl="0" algn="l">
              <a:spcBef>
                <a:spcPts val="0"/>
              </a:spcBef>
              <a:spcAft>
                <a:spcPts val="0"/>
              </a:spcAft>
              <a:buSzPts val="1800"/>
              <a:buChar char="○"/>
            </a:pPr>
            <a:r>
              <a:rPr lang="en-GB" sz="1800"/>
              <a:t>In the US</a:t>
            </a:r>
            <a:endParaRPr sz="1800"/>
          </a:p>
          <a:p>
            <a:pPr indent="-342900" lvl="2" marL="1371600" rtl="0" algn="l">
              <a:spcBef>
                <a:spcPts val="0"/>
              </a:spcBef>
              <a:spcAft>
                <a:spcPts val="0"/>
              </a:spcAft>
              <a:buSzPts val="1800"/>
              <a:buChar char="■"/>
            </a:pPr>
            <a:r>
              <a:rPr lang="en-GB" sz="1800"/>
              <a:t>BBB - https://www.bbb.org/scamtracker</a:t>
            </a:r>
            <a:endParaRPr sz="1800"/>
          </a:p>
          <a:p>
            <a:pPr indent="-342900" lvl="2" marL="1371600" rtl="0" algn="l">
              <a:spcBef>
                <a:spcPts val="0"/>
              </a:spcBef>
              <a:spcAft>
                <a:spcPts val="0"/>
              </a:spcAft>
              <a:buSzPts val="1800"/>
              <a:buChar char="■"/>
            </a:pPr>
            <a:r>
              <a:rPr lang="en-GB" sz="1800"/>
              <a:t>FBI - Ransomware keys may be available</a:t>
            </a:r>
            <a:endParaRPr sz="1800"/>
          </a:p>
          <a:p>
            <a:pPr indent="-342900" lvl="1" marL="914400" rtl="0" algn="l">
              <a:spcBef>
                <a:spcPts val="0"/>
              </a:spcBef>
              <a:spcAft>
                <a:spcPts val="0"/>
              </a:spcAft>
              <a:buSzPts val="1800"/>
              <a:buChar char="○"/>
            </a:pPr>
            <a:r>
              <a:rPr lang="en-GB" sz="1800"/>
              <a:t>https://www.nomoreransom.org/</a:t>
            </a:r>
            <a:endParaRPr sz="1800"/>
          </a:p>
        </p:txBody>
      </p:sp>
      <p:sp>
        <p:nvSpPr>
          <p:cNvPr id="917" name="Google Shape;91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18" name="Google Shape;918;p67"/>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pic>
        <p:nvPicPr>
          <p:cNvPr id="919" name="Google Shape;919;p67"/>
          <p:cNvPicPr preferRelativeResize="0"/>
          <p:nvPr/>
        </p:nvPicPr>
        <p:blipFill rotWithShape="1">
          <a:blip r:embed="rId3">
            <a:alphaModFix/>
          </a:blip>
          <a:srcRect b="24149" l="3776" r="8187" t="2244"/>
          <a:stretch/>
        </p:blipFill>
        <p:spPr>
          <a:xfrm>
            <a:off x="324550" y="1453450"/>
            <a:ext cx="2556799" cy="1544125"/>
          </a:xfrm>
          <a:prstGeom prst="rect">
            <a:avLst/>
          </a:prstGeom>
          <a:noFill/>
          <a:ln>
            <a:noFill/>
          </a:ln>
        </p:spPr>
      </p:pic>
      <p:pic>
        <p:nvPicPr>
          <p:cNvPr id="920" name="Google Shape;920;p67"/>
          <p:cNvPicPr preferRelativeResize="0"/>
          <p:nvPr/>
        </p:nvPicPr>
        <p:blipFill rotWithShape="1">
          <a:blip r:embed="rId4">
            <a:alphaModFix/>
          </a:blip>
          <a:srcRect b="3278" l="30546" r="30425" t="3035"/>
          <a:stretch/>
        </p:blipFill>
        <p:spPr>
          <a:xfrm>
            <a:off x="324550" y="3204713"/>
            <a:ext cx="1058325" cy="1338050"/>
          </a:xfrm>
          <a:prstGeom prst="rect">
            <a:avLst/>
          </a:prstGeom>
          <a:noFill/>
          <a:ln>
            <a:noFill/>
          </a:ln>
        </p:spPr>
      </p:pic>
      <p:pic>
        <p:nvPicPr>
          <p:cNvPr id="921" name="Google Shape;921;p67"/>
          <p:cNvPicPr preferRelativeResize="0"/>
          <p:nvPr/>
        </p:nvPicPr>
        <p:blipFill>
          <a:blip r:embed="rId5">
            <a:alphaModFix/>
          </a:blip>
          <a:stretch>
            <a:fillRect/>
          </a:stretch>
        </p:blipFill>
        <p:spPr>
          <a:xfrm>
            <a:off x="1550071" y="3235075"/>
            <a:ext cx="1331274" cy="1371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8"/>
          <p:cNvSpPr txBox="1"/>
          <p:nvPr>
            <p:ph type="title"/>
          </p:nvPr>
        </p:nvSpPr>
        <p:spPr>
          <a:xfrm>
            <a:off x="1140950" y="332150"/>
            <a:ext cx="7038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More Resources</a:t>
            </a:r>
            <a:endParaRPr sz="3000"/>
          </a:p>
        </p:txBody>
      </p:sp>
      <p:sp>
        <p:nvSpPr>
          <p:cNvPr id="927" name="Google Shape;92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28" name="Google Shape;928;p68"/>
          <p:cNvSpPr txBox="1"/>
          <p:nvPr/>
        </p:nvSpPr>
        <p:spPr>
          <a:xfrm>
            <a:off x="7222275" y="4752775"/>
            <a:ext cx="1746600" cy="2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CCCCCC"/>
              </a:solidFill>
              <a:latin typeface="Lato"/>
              <a:ea typeface="Lato"/>
              <a:cs typeface="Lato"/>
              <a:sym typeface="Lato"/>
            </a:endParaRPr>
          </a:p>
        </p:txBody>
      </p:sp>
      <p:pic>
        <p:nvPicPr>
          <p:cNvPr id="929" name="Google Shape;929;p68"/>
          <p:cNvPicPr preferRelativeResize="0"/>
          <p:nvPr/>
        </p:nvPicPr>
        <p:blipFill>
          <a:blip r:embed="rId3">
            <a:alphaModFix/>
          </a:blip>
          <a:stretch>
            <a:fillRect/>
          </a:stretch>
        </p:blipFill>
        <p:spPr>
          <a:xfrm>
            <a:off x="7174975" y="1022575"/>
            <a:ext cx="1626176" cy="1626176"/>
          </a:xfrm>
          <a:prstGeom prst="rect">
            <a:avLst/>
          </a:prstGeom>
          <a:noFill/>
          <a:ln>
            <a:noFill/>
          </a:ln>
        </p:spPr>
      </p:pic>
      <p:sp>
        <p:nvSpPr>
          <p:cNvPr id="930" name="Google Shape;930;p68"/>
          <p:cNvSpPr txBox="1"/>
          <p:nvPr/>
        </p:nvSpPr>
        <p:spPr>
          <a:xfrm>
            <a:off x="4081900" y="1239688"/>
            <a:ext cx="3220500" cy="516000"/>
          </a:xfrm>
          <a:prstGeom prst="rect">
            <a:avLst/>
          </a:prstGeom>
          <a:noFill/>
          <a:ln>
            <a:noFill/>
          </a:ln>
        </p:spPr>
        <p:txBody>
          <a:bodyPr anchorCtr="0" anchor="t" bIns="91425" lIns="91425" spcFirstLastPara="1" rIns="91425" wrap="square" tIns="91425">
            <a:noAutofit/>
          </a:bodyPr>
          <a:lstStyle/>
          <a:p>
            <a:pPr indent="-349250" lvl="1" marL="9144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TreeTop? </a:t>
            </a:r>
            <a:endParaRPr sz="1900">
              <a:solidFill>
                <a:schemeClr val="lt1"/>
              </a:solidFill>
              <a:latin typeface="Lato"/>
              <a:ea typeface="Lato"/>
              <a:cs typeface="Lato"/>
              <a:sym typeface="Lato"/>
            </a:endParaRPr>
          </a:p>
        </p:txBody>
      </p:sp>
      <p:sp>
        <p:nvSpPr>
          <p:cNvPr id="931" name="Google Shape;931;p68"/>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932" name="Google Shape;932;p68"/>
          <p:cNvSpPr txBox="1"/>
          <p:nvPr/>
        </p:nvSpPr>
        <p:spPr>
          <a:xfrm>
            <a:off x="1023700" y="938750"/>
            <a:ext cx="7880700" cy="4242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When in doubt, ask questions</a:t>
            </a:r>
            <a:endParaRPr sz="2000">
              <a:solidFill>
                <a:srgbClr val="FFFFFF"/>
              </a:solidFill>
              <a:latin typeface="Lato"/>
              <a:ea typeface="Lato"/>
              <a:cs typeface="Lato"/>
              <a:sym typeface="Lato"/>
            </a:endParaRPr>
          </a:p>
          <a:p>
            <a:pPr indent="-349250" lvl="1" marL="9144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Your IT dept/provider? </a:t>
            </a:r>
            <a:endParaRPr sz="1900">
              <a:solidFill>
                <a:srgbClr val="FFFFFF"/>
              </a:solidFill>
              <a:latin typeface="Lato"/>
              <a:ea typeface="Lato"/>
              <a:cs typeface="Lato"/>
              <a:sym typeface="Lato"/>
            </a:endParaRPr>
          </a:p>
          <a:p>
            <a:pPr indent="-349250" lvl="0" marL="457200" rtl="0" algn="l">
              <a:spcBef>
                <a:spcPts val="0"/>
              </a:spcBef>
              <a:spcAft>
                <a:spcPts val="0"/>
              </a:spcAft>
              <a:buClr>
                <a:srgbClr val="FFFFFF"/>
              </a:buClr>
              <a:buSzPts val="1900"/>
              <a:buFont typeface="Lato"/>
              <a:buChar char="●"/>
            </a:pPr>
            <a:r>
              <a:rPr lang="en-GB" sz="1900">
                <a:solidFill>
                  <a:srgbClr val="FFFFFF"/>
                </a:solidFill>
                <a:latin typeface="Lato"/>
                <a:ea typeface="Lato"/>
                <a:cs typeface="Lato"/>
                <a:sym typeface="Lato"/>
              </a:rPr>
              <a:t>Don’t stop here! Attacks change, so should you</a:t>
            </a:r>
            <a:endParaRPr sz="19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Additional Resources </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SANS Ouch! - free monthly newsletter</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StaySafeOnline.org - numerous free resources</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Stop. Think. Connect. - free, little bit of everything</a:t>
            </a:r>
            <a:endParaRPr sz="2000">
              <a:solidFill>
                <a:srgbClr val="FFFFFF"/>
              </a:solidFill>
              <a:latin typeface="Lato"/>
              <a:ea typeface="Lato"/>
              <a:cs typeface="Lato"/>
              <a:sym typeface="Lato"/>
            </a:endParaRPr>
          </a:p>
          <a:p>
            <a:pPr indent="-355600" lvl="1" marL="9144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TreeTop Security - </a:t>
            </a:r>
            <a:r>
              <a:rPr lang="en-GB" sz="2000" u="sng">
                <a:solidFill>
                  <a:srgbClr val="FFFFFF"/>
                </a:solidFill>
                <a:latin typeface="Lato"/>
                <a:ea typeface="Lato"/>
                <a:cs typeface="Lato"/>
                <a:sym typeface="Lato"/>
              </a:rPr>
              <a:t>C</a:t>
            </a:r>
            <a:r>
              <a:rPr lang="en-GB" sz="2000">
                <a:solidFill>
                  <a:srgbClr val="FFFFFF"/>
                </a:solidFill>
                <a:latin typeface="Lato"/>
                <a:ea typeface="Lato"/>
                <a:cs typeface="Lato"/>
                <a:sym typeface="Lato"/>
              </a:rPr>
              <a:t>ybersecurity </a:t>
            </a:r>
            <a:r>
              <a:rPr lang="en-GB" sz="2000" u="sng">
                <a:solidFill>
                  <a:srgbClr val="FFFFFF"/>
                </a:solidFill>
                <a:latin typeface="Lato"/>
                <a:ea typeface="Lato"/>
                <a:cs typeface="Lato"/>
                <a:sym typeface="Lato"/>
              </a:rPr>
              <a:t>A</a:t>
            </a:r>
            <a:r>
              <a:rPr lang="en-GB" sz="2000">
                <a:solidFill>
                  <a:srgbClr val="FFFFFF"/>
                </a:solidFill>
                <a:latin typeface="Lato"/>
                <a:ea typeface="Lato"/>
                <a:cs typeface="Lato"/>
                <a:sym typeface="Lato"/>
              </a:rPr>
              <a:t>wareness </a:t>
            </a:r>
            <a:r>
              <a:rPr lang="en-GB" sz="2000" u="sng">
                <a:solidFill>
                  <a:srgbClr val="FFFFFF"/>
                </a:solidFill>
                <a:latin typeface="Lato"/>
                <a:ea typeface="Lato"/>
                <a:cs typeface="Lato"/>
                <a:sym typeface="Lato"/>
              </a:rPr>
              <a:t>T</a:t>
            </a:r>
            <a:r>
              <a:rPr lang="en-GB" sz="2000">
                <a:solidFill>
                  <a:srgbClr val="FFFFFF"/>
                </a:solidFill>
                <a:latin typeface="Lato"/>
                <a:ea typeface="Lato"/>
                <a:cs typeface="Lato"/>
                <a:sym typeface="Lato"/>
              </a:rPr>
              <a:t>raining (free)</a:t>
            </a:r>
            <a:br>
              <a:rPr lang="en-GB" sz="2000">
                <a:solidFill>
                  <a:srgbClr val="FFFFFF"/>
                </a:solidFill>
                <a:latin typeface="Lato"/>
                <a:ea typeface="Lato"/>
                <a:cs typeface="Lato"/>
                <a:sym typeface="Lato"/>
              </a:rPr>
            </a:br>
            <a:r>
              <a:rPr lang="en-GB" sz="1700">
                <a:solidFill>
                  <a:srgbClr val="FFFFFF"/>
                </a:solidFill>
                <a:latin typeface="Lato"/>
                <a:ea typeface="Lato"/>
                <a:cs typeface="Lato"/>
                <a:sym typeface="Lato"/>
              </a:rPr>
              <a:t>These slides, video presentation of this material, value-add worksheets, post-training quizzes, feedback form, newsletter sign-up, certificate of completion &amp; more! - </a:t>
            </a:r>
            <a:r>
              <a:rPr lang="en-GB" sz="1700">
                <a:solidFill>
                  <a:srgbClr val="FFFFFF"/>
                </a:solidFill>
              </a:rPr>
              <a:t>https://www.treetopsecurity.com/CAT</a:t>
            </a:r>
            <a:endParaRPr sz="1700">
              <a:solidFill>
                <a:srgbClr val="FFFFFF"/>
              </a:solidFill>
            </a:endParaRPr>
          </a:p>
          <a:p>
            <a:pPr indent="-355600" lvl="0" marL="457200" rtl="0" algn="l">
              <a:spcBef>
                <a:spcPts val="0"/>
              </a:spcBef>
              <a:spcAft>
                <a:spcPts val="0"/>
              </a:spcAft>
              <a:buClr>
                <a:srgbClr val="FFFFFF"/>
              </a:buClr>
              <a:buSzPts val="2000"/>
              <a:buFont typeface="Lato"/>
              <a:buChar char="●"/>
            </a:pPr>
            <a:r>
              <a:rPr lang="en-GB" sz="2000">
                <a:solidFill>
                  <a:srgbClr val="FFFFFF"/>
                </a:solidFill>
                <a:latin typeface="Lato"/>
                <a:ea typeface="Lato"/>
                <a:cs typeface="Lato"/>
                <a:sym typeface="Lato"/>
              </a:rPr>
              <a:t>Worksheet #5 - Sharing is caring</a:t>
            </a:r>
            <a:endParaRPr sz="1700">
              <a:solidFill>
                <a:srgbClr val="FFFFFF"/>
              </a:solidFill>
            </a:endParaRPr>
          </a:p>
          <a:p>
            <a:pPr indent="0" lvl="0" marL="914400" rtl="0" algn="l">
              <a:spcBef>
                <a:spcPts val="1600"/>
              </a:spcBef>
              <a:spcAft>
                <a:spcPts val="1600"/>
              </a:spcAft>
              <a:buNone/>
            </a:pPr>
            <a:r>
              <a:t/>
            </a:r>
            <a:endParaRPr sz="2000">
              <a:solidFill>
                <a:srgbClr val="FFFFFF"/>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9"/>
          <p:cNvSpPr txBox="1"/>
          <p:nvPr>
            <p:ph type="title"/>
          </p:nvPr>
        </p:nvSpPr>
        <p:spPr>
          <a:xfrm>
            <a:off x="1117500" y="386350"/>
            <a:ext cx="38682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Questions?</a:t>
            </a:r>
            <a:endParaRPr sz="3000"/>
          </a:p>
        </p:txBody>
      </p:sp>
      <p:sp>
        <p:nvSpPr>
          <p:cNvPr id="938" name="Google Shape;93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39" name="Google Shape;939;p69"/>
          <p:cNvSpPr txBox="1"/>
          <p:nvPr/>
        </p:nvSpPr>
        <p:spPr>
          <a:xfrm>
            <a:off x="1794000" y="1625350"/>
            <a:ext cx="5556000" cy="123000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rgbClr val="FFFFFF"/>
              </a:buClr>
              <a:buSzPts val="2600"/>
              <a:buFont typeface="Arial"/>
              <a:buNone/>
            </a:pPr>
            <a:r>
              <a:rPr lang="en-GB" sz="2200">
                <a:solidFill>
                  <a:srgbClr val="FFFFFF"/>
                </a:solidFill>
                <a:latin typeface="Lato"/>
                <a:ea typeface="Lato"/>
                <a:cs typeface="Lato"/>
                <a:sym typeface="Lato"/>
              </a:rPr>
              <a:t>Your name </a:t>
            </a:r>
            <a:br>
              <a:rPr lang="en-GB" sz="2200">
                <a:solidFill>
                  <a:srgbClr val="FFFFFF"/>
                </a:solidFill>
                <a:latin typeface="Lato"/>
                <a:ea typeface="Lato"/>
                <a:cs typeface="Lato"/>
                <a:sym typeface="Lato"/>
              </a:rPr>
            </a:br>
            <a:r>
              <a:rPr lang="en-GB" sz="2200">
                <a:solidFill>
                  <a:srgbClr val="FFFFFF"/>
                </a:solidFill>
                <a:latin typeface="Lato"/>
                <a:ea typeface="Lato"/>
                <a:cs typeface="Lato"/>
                <a:sym typeface="Lato"/>
              </a:rPr>
              <a:t>Your company name &amp; logo</a:t>
            </a:r>
            <a:endParaRPr sz="2200">
              <a:solidFill>
                <a:srgbClr val="FFFFFF"/>
              </a:solidFill>
              <a:latin typeface="Lato"/>
              <a:ea typeface="Lato"/>
              <a:cs typeface="Lato"/>
              <a:sym typeface="Lato"/>
            </a:endParaRPr>
          </a:p>
          <a:p>
            <a:pPr indent="0" lvl="0" marL="0" marR="0" rtl="0" algn="ctr">
              <a:lnSpc>
                <a:spcPct val="110000"/>
              </a:lnSpc>
              <a:spcBef>
                <a:spcPts val="0"/>
              </a:spcBef>
              <a:spcAft>
                <a:spcPts val="0"/>
              </a:spcAft>
              <a:buClr>
                <a:srgbClr val="FFFFFF"/>
              </a:buClr>
              <a:buSzPts val="2600"/>
              <a:buFont typeface="Arial"/>
              <a:buNone/>
            </a:pPr>
            <a:r>
              <a:rPr lang="en-GB" sz="2200">
                <a:solidFill>
                  <a:srgbClr val="FFFFFF"/>
                </a:solidFill>
                <a:latin typeface="Lato"/>
                <a:ea typeface="Lato"/>
                <a:cs typeface="Lato"/>
                <a:sym typeface="Lato"/>
              </a:rPr>
              <a:t>Website address</a:t>
            </a:r>
            <a:endParaRPr sz="2200">
              <a:solidFill>
                <a:srgbClr val="FFFFFF"/>
              </a:solidFill>
              <a:latin typeface="Lato"/>
              <a:ea typeface="Lato"/>
              <a:cs typeface="Lato"/>
              <a:sym typeface="Lato"/>
            </a:endParaRPr>
          </a:p>
          <a:p>
            <a:pPr indent="0" lvl="0" marL="0" marR="0" rtl="0" algn="ctr">
              <a:lnSpc>
                <a:spcPct val="110000"/>
              </a:lnSpc>
              <a:spcBef>
                <a:spcPts val="0"/>
              </a:spcBef>
              <a:spcAft>
                <a:spcPts val="0"/>
              </a:spcAft>
              <a:buClr>
                <a:srgbClr val="FFFFFF"/>
              </a:buClr>
              <a:buSzPts val="2600"/>
              <a:buFont typeface="Arial"/>
              <a:buNone/>
            </a:pPr>
            <a:r>
              <a:rPr lang="en-GB" sz="2200">
                <a:solidFill>
                  <a:srgbClr val="FFFFFF"/>
                </a:solidFill>
                <a:latin typeface="Lato"/>
                <a:ea typeface="Lato"/>
                <a:cs typeface="Lato"/>
                <a:sym typeface="Lato"/>
              </a:rPr>
              <a:t>Phone number</a:t>
            </a:r>
            <a:endParaRPr sz="2200">
              <a:solidFill>
                <a:srgbClr val="FFFFFF"/>
              </a:solidFill>
              <a:latin typeface="Lato"/>
              <a:ea typeface="Lato"/>
              <a:cs typeface="Lato"/>
              <a:sym typeface="Lato"/>
            </a:endParaRPr>
          </a:p>
        </p:txBody>
      </p:sp>
      <p:pic>
        <p:nvPicPr>
          <p:cNvPr descr="Image result for linkedin png" id="940" name="Google Shape;940;p69"/>
          <p:cNvPicPr preferRelativeResize="0"/>
          <p:nvPr/>
        </p:nvPicPr>
        <p:blipFill rotWithShape="1">
          <a:blip r:embed="rId3">
            <a:alphaModFix/>
          </a:blip>
          <a:srcRect b="0" l="0" r="0" t="0"/>
          <a:stretch/>
        </p:blipFill>
        <p:spPr>
          <a:xfrm>
            <a:off x="3906496" y="3600168"/>
            <a:ext cx="584909" cy="584906"/>
          </a:xfrm>
          <a:prstGeom prst="rect">
            <a:avLst/>
          </a:prstGeom>
          <a:noFill/>
          <a:ln>
            <a:noFill/>
          </a:ln>
        </p:spPr>
      </p:pic>
      <p:pic>
        <p:nvPicPr>
          <p:cNvPr id="941" name="Google Shape;941;p69"/>
          <p:cNvPicPr preferRelativeResize="0"/>
          <p:nvPr/>
        </p:nvPicPr>
        <p:blipFill>
          <a:blip r:embed="rId4">
            <a:alphaModFix/>
          </a:blip>
          <a:stretch>
            <a:fillRect/>
          </a:stretch>
        </p:blipFill>
        <p:spPr>
          <a:xfrm>
            <a:off x="4652592" y="3600169"/>
            <a:ext cx="584908" cy="584906"/>
          </a:xfrm>
          <a:prstGeom prst="rect">
            <a:avLst/>
          </a:prstGeom>
          <a:noFill/>
          <a:ln>
            <a:noFill/>
          </a:ln>
        </p:spPr>
      </p:pic>
      <p:sp>
        <p:nvSpPr>
          <p:cNvPr id="942" name="Google Shape;942;p69"/>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70"/>
          <p:cNvSpPr txBox="1"/>
          <p:nvPr>
            <p:ph type="title"/>
          </p:nvPr>
        </p:nvSpPr>
        <p:spPr>
          <a:xfrm>
            <a:off x="1117500" y="386350"/>
            <a:ext cx="38682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Questions?</a:t>
            </a:r>
            <a:endParaRPr sz="3000"/>
          </a:p>
        </p:txBody>
      </p:sp>
      <p:sp>
        <p:nvSpPr>
          <p:cNvPr id="948" name="Google Shape;94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49" name="Google Shape;949;p70"/>
          <p:cNvPicPr preferRelativeResize="0"/>
          <p:nvPr/>
        </p:nvPicPr>
        <p:blipFill rotWithShape="1">
          <a:blip r:embed="rId3">
            <a:alphaModFix/>
          </a:blip>
          <a:srcRect b="0" l="0" r="65455" t="0"/>
          <a:stretch/>
        </p:blipFill>
        <p:spPr>
          <a:xfrm>
            <a:off x="765900" y="1394475"/>
            <a:ext cx="2687972" cy="2631850"/>
          </a:xfrm>
          <a:prstGeom prst="rect">
            <a:avLst/>
          </a:prstGeom>
          <a:noFill/>
          <a:ln>
            <a:noFill/>
          </a:ln>
        </p:spPr>
      </p:pic>
      <p:sp>
        <p:nvSpPr>
          <p:cNvPr id="950" name="Google Shape;950;p70"/>
          <p:cNvSpPr txBox="1"/>
          <p:nvPr/>
        </p:nvSpPr>
        <p:spPr>
          <a:xfrm>
            <a:off x="3138375" y="3066674"/>
            <a:ext cx="5556000" cy="83520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rgbClr val="FFFFFF"/>
              </a:buClr>
              <a:buSzPts val="2600"/>
              <a:buFont typeface="Arial"/>
              <a:buNone/>
            </a:pPr>
            <a:r>
              <a:rPr lang="en-GB" sz="1600">
                <a:solidFill>
                  <a:srgbClr val="FFFFFF"/>
                </a:solidFill>
                <a:latin typeface="Lato"/>
                <a:ea typeface="Lato"/>
                <a:cs typeface="Lato"/>
                <a:sym typeface="Lato"/>
              </a:rPr>
              <a:t>785-370-3444</a:t>
            </a:r>
            <a:endParaRPr sz="1600">
              <a:solidFill>
                <a:srgbClr val="FFFFFF"/>
              </a:solidFill>
              <a:latin typeface="Lato"/>
              <a:ea typeface="Lato"/>
              <a:cs typeface="Lato"/>
              <a:sym typeface="Lato"/>
            </a:endParaRPr>
          </a:p>
          <a:p>
            <a:pPr indent="0" lvl="0" marL="0" marR="0" rtl="0" algn="ctr">
              <a:lnSpc>
                <a:spcPct val="110000"/>
              </a:lnSpc>
              <a:spcBef>
                <a:spcPts val="0"/>
              </a:spcBef>
              <a:spcAft>
                <a:spcPts val="0"/>
              </a:spcAft>
              <a:buClr>
                <a:srgbClr val="FFFFFF"/>
              </a:buClr>
              <a:buSzPts val="2600"/>
              <a:buFont typeface="Arial"/>
              <a:buNone/>
            </a:pPr>
            <a:r>
              <a:rPr lang="en-GB" sz="1600">
                <a:solidFill>
                  <a:srgbClr val="FFFFFF"/>
                </a:solidFill>
                <a:latin typeface="Lato"/>
                <a:ea typeface="Lato"/>
                <a:cs typeface="Lato"/>
                <a:sym typeface="Lato"/>
              </a:rPr>
              <a:t>Dallas Haselhorst</a:t>
            </a:r>
            <a:endParaRPr sz="1600">
              <a:solidFill>
                <a:srgbClr val="FFFFFF"/>
              </a:solidFill>
              <a:latin typeface="Lato"/>
              <a:ea typeface="Lato"/>
              <a:cs typeface="Lato"/>
              <a:sym typeface="Lato"/>
            </a:endParaRPr>
          </a:p>
          <a:p>
            <a:pPr indent="0" lvl="0" marL="0" marR="0" rtl="0" algn="ctr">
              <a:lnSpc>
                <a:spcPct val="110000"/>
              </a:lnSpc>
              <a:spcBef>
                <a:spcPts val="0"/>
              </a:spcBef>
              <a:spcAft>
                <a:spcPts val="0"/>
              </a:spcAft>
              <a:buClr>
                <a:srgbClr val="FFFFFF"/>
              </a:buClr>
              <a:buSzPts val="2600"/>
              <a:buFont typeface="Arial"/>
              <a:buNone/>
            </a:pPr>
            <a:r>
              <a:rPr lang="en-GB" sz="1600">
                <a:solidFill>
                  <a:srgbClr val="FFFFFF"/>
                </a:solidFill>
                <a:latin typeface="Lato"/>
                <a:ea typeface="Lato"/>
                <a:cs typeface="Lato"/>
                <a:sym typeface="Lato"/>
              </a:rPr>
              <a:t>info@treetopsecurity.com </a:t>
            </a:r>
            <a:endParaRPr sz="1800">
              <a:solidFill>
                <a:srgbClr val="FFFFFF"/>
              </a:solidFill>
              <a:latin typeface="Lato"/>
              <a:ea typeface="Lato"/>
              <a:cs typeface="Lato"/>
              <a:sym typeface="Lato"/>
            </a:endParaRPr>
          </a:p>
        </p:txBody>
      </p:sp>
      <p:pic>
        <p:nvPicPr>
          <p:cNvPr id="951" name="Google Shape;951;p70"/>
          <p:cNvPicPr preferRelativeResize="0"/>
          <p:nvPr/>
        </p:nvPicPr>
        <p:blipFill rotWithShape="1">
          <a:blip r:embed="rId3">
            <a:alphaModFix/>
          </a:blip>
          <a:srcRect b="27863" l="34374" r="0" t="32557"/>
          <a:stretch/>
        </p:blipFill>
        <p:spPr>
          <a:xfrm>
            <a:off x="3395201" y="1337756"/>
            <a:ext cx="5042323" cy="1028630"/>
          </a:xfrm>
          <a:prstGeom prst="rect">
            <a:avLst/>
          </a:prstGeom>
          <a:noFill/>
          <a:ln>
            <a:noFill/>
          </a:ln>
        </p:spPr>
      </p:pic>
      <p:pic>
        <p:nvPicPr>
          <p:cNvPr descr="Image result for linkedin png" id="952" name="Google Shape;952;p70"/>
          <p:cNvPicPr preferRelativeResize="0"/>
          <p:nvPr/>
        </p:nvPicPr>
        <p:blipFill rotWithShape="1">
          <a:blip r:embed="rId4">
            <a:alphaModFix/>
          </a:blip>
          <a:srcRect b="0" l="0" r="0" t="0"/>
          <a:stretch/>
        </p:blipFill>
        <p:spPr>
          <a:xfrm>
            <a:off x="5250871" y="4026318"/>
            <a:ext cx="584909" cy="584906"/>
          </a:xfrm>
          <a:prstGeom prst="rect">
            <a:avLst/>
          </a:prstGeom>
          <a:noFill/>
          <a:ln>
            <a:noFill/>
          </a:ln>
        </p:spPr>
      </p:pic>
      <p:pic>
        <p:nvPicPr>
          <p:cNvPr id="953" name="Google Shape;953;p70"/>
          <p:cNvPicPr preferRelativeResize="0"/>
          <p:nvPr/>
        </p:nvPicPr>
        <p:blipFill>
          <a:blip r:embed="rId5">
            <a:alphaModFix/>
          </a:blip>
          <a:stretch>
            <a:fillRect/>
          </a:stretch>
        </p:blipFill>
        <p:spPr>
          <a:xfrm>
            <a:off x="5996967" y="4026319"/>
            <a:ext cx="584908" cy="584906"/>
          </a:xfrm>
          <a:prstGeom prst="rect">
            <a:avLst/>
          </a:prstGeom>
          <a:noFill/>
          <a:ln>
            <a:noFill/>
          </a:ln>
        </p:spPr>
      </p:pic>
      <p:sp>
        <p:nvSpPr>
          <p:cNvPr id="954" name="Google Shape;954;p70"/>
          <p:cNvSpPr txBox="1"/>
          <p:nvPr/>
        </p:nvSpPr>
        <p:spPr>
          <a:xfrm>
            <a:off x="3395375" y="2189800"/>
            <a:ext cx="5096100" cy="4509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lang="en-GB" sz="1800">
                <a:solidFill>
                  <a:srgbClr val="39B54A"/>
                </a:solidFill>
                <a:latin typeface="Lato"/>
                <a:ea typeface="Lato"/>
                <a:cs typeface="Lato"/>
                <a:sym typeface="Lato"/>
              </a:rPr>
              <a:t>https://www.treetopsecurity.com</a:t>
            </a:r>
            <a:endParaRPr sz="1100">
              <a:solidFill>
                <a:srgbClr val="39B54A"/>
              </a:solidFill>
              <a:latin typeface="Lato"/>
              <a:ea typeface="Lato"/>
              <a:cs typeface="Lato"/>
              <a:sym typeface="Lato"/>
            </a:endParaRPr>
          </a:p>
          <a:p>
            <a:pPr indent="0" lvl="0" marL="0" rtl="0" algn="ctr">
              <a:lnSpc>
                <a:spcPct val="90000"/>
              </a:lnSpc>
              <a:spcBef>
                <a:spcPts val="500"/>
              </a:spcBef>
              <a:spcAft>
                <a:spcPts val="0"/>
              </a:spcAft>
              <a:buNone/>
            </a:pPr>
            <a:r>
              <a:rPr lang="en-GB" sz="1200">
                <a:solidFill>
                  <a:schemeClr val="lt1"/>
                </a:solidFill>
                <a:latin typeface="Lato"/>
                <a:ea typeface="Lato"/>
                <a:cs typeface="Lato"/>
                <a:sym typeface="Lato"/>
              </a:rPr>
              <a:t>Ask about Peak. The affordable, comprehensive, &amp; common sense cybersecurity platform designed for small businesses.</a:t>
            </a:r>
            <a:endParaRPr b="1" sz="1200">
              <a:solidFill>
                <a:srgbClr val="39B54A"/>
              </a:solidFill>
              <a:latin typeface="Lato"/>
              <a:ea typeface="Lato"/>
              <a:cs typeface="Lato"/>
              <a:sym typeface="Lato"/>
            </a:endParaRPr>
          </a:p>
        </p:txBody>
      </p:sp>
      <p:sp>
        <p:nvSpPr>
          <p:cNvPr id="955" name="Google Shape;955;p70"/>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v2023.09</a:t>
            </a:r>
            <a:endParaRPr sz="800">
              <a:solidFill>
                <a:srgbClr val="999999"/>
              </a:solidFill>
            </a:endParaRPr>
          </a:p>
        </p:txBody>
      </p:sp>
      <p:sp>
        <p:nvSpPr>
          <p:cNvPr id="956" name="Google Shape;956;p70"/>
          <p:cNvSpPr/>
          <p:nvPr/>
        </p:nvSpPr>
        <p:spPr>
          <a:xfrm rot="780007">
            <a:off x="2069098" y="1958818"/>
            <a:ext cx="5005804" cy="12258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Example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ph type="title"/>
          </p:nvPr>
        </p:nvSpPr>
        <p:spPr>
          <a:xfrm>
            <a:off x="1109825" y="331300"/>
            <a:ext cx="5537700" cy="60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3000"/>
              <a:t>Legal disclaimer</a:t>
            </a:r>
            <a:endParaRPr sz="3000"/>
          </a:p>
        </p:txBody>
      </p:sp>
      <p:pic>
        <p:nvPicPr>
          <p:cNvPr id="295" name="Google Shape;295;p22"/>
          <p:cNvPicPr preferRelativeResize="0"/>
          <p:nvPr/>
        </p:nvPicPr>
        <p:blipFill rotWithShape="1">
          <a:blip r:embed="rId3">
            <a:alphaModFix/>
          </a:blip>
          <a:srcRect b="3566" l="0" r="0" t="3557"/>
          <a:stretch/>
        </p:blipFill>
        <p:spPr>
          <a:xfrm rot="10800000">
            <a:off x="6531275" y="3725"/>
            <a:ext cx="2607000" cy="2421300"/>
          </a:xfrm>
          <a:prstGeom prst="rtTriangle">
            <a:avLst/>
          </a:prstGeom>
          <a:noFill/>
          <a:ln>
            <a:noFill/>
          </a:ln>
        </p:spPr>
      </p:pic>
      <p:sp>
        <p:nvSpPr>
          <p:cNvPr id="296" name="Google Shape;2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7" name="Google Shape;297;p22"/>
          <p:cNvSpPr txBox="1"/>
          <p:nvPr/>
        </p:nvSpPr>
        <p:spPr>
          <a:xfrm>
            <a:off x="-10" y="4749900"/>
            <a:ext cx="29868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latin typeface="Lato"/>
                <a:ea typeface="Lato"/>
                <a:cs typeface="Lato"/>
                <a:sym typeface="Lato"/>
              </a:rPr>
              <a:t>TreeTop Security - CAT - </a:t>
            </a:r>
            <a:r>
              <a:rPr lang="en-GB" sz="800">
                <a:solidFill>
                  <a:srgbClr val="999999"/>
                </a:solidFill>
                <a:latin typeface="Lato"/>
                <a:ea typeface="Lato"/>
                <a:cs typeface="Lato"/>
                <a:sym typeface="Lato"/>
              </a:rPr>
              <a:t>v2023.09</a:t>
            </a:r>
            <a:endParaRPr sz="800">
              <a:solidFill>
                <a:srgbClr val="999999"/>
              </a:solidFill>
              <a:latin typeface="Lato"/>
              <a:ea typeface="Lato"/>
              <a:cs typeface="Lato"/>
              <a:sym typeface="Lato"/>
            </a:endParaRPr>
          </a:p>
        </p:txBody>
      </p:sp>
      <p:sp>
        <p:nvSpPr>
          <p:cNvPr id="298" name="Google Shape;298;p22"/>
          <p:cNvSpPr txBox="1"/>
          <p:nvPr>
            <p:ph idx="1" type="body"/>
          </p:nvPr>
        </p:nvSpPr>
        <p:spPr>
          <a:xfrm>
            <a:off x="1109825" y="906771"/>
            <a:ext cx="6720300" cy="3628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600"/>
              <a:t>While we'd love to boast that our cybersecurity awareness training is as foolproof as a rubber umbrella in a thunderstorm, we need to clarify a few things. No training can safeguard you from all cyber threats. Even our amazing training used around the world might not be “enough” to protect you from a cyber criminal’s relentless attempts to send you malware laced cat memes. So despite our best efforts, this training is not perfect... It’s sad to say out loud, but it’s the truth! It is, however, the best single hour you can use to learn ways to better protect yourself from the evil lurking on the digital interwebs. As you go through this slide deck </a:t>
            </a:r>
            <a:r>
              <a:rPr lang="en-GB" sz="1600"/>
              <a:t>believing you are witnessing the reincarnation of Bill Shakespeare</a:t>
            </a:r>
            <a:r>
              <a:rPr lang="en-GB" sz="1600"/>
              <a:t>, remember that your best defense against cyber-foolery is your own cyber-wisdom. Remain vigilant, keep your passwords as complex as the plot twist in Fight Club, and learn to embrace your inner cybersecurity awareness ninja! </a:t>
            </a:r>
            <a:endParaRPr sz="1600"/>
          </a:p>
        </p:txBody>
      </p:sp>
      <p:sp>
        <p:nvSpPr>
          <p:cNvPr id="299" name="Google Shape;299;p22"/>
          <p:cNvSpPr txBox="1"/>
          <p:nvPr/>
        </p:nvSpPr>
        <p:spPr>
          <a:xfrm>
            <a:off x="1921475" y="4663225"/>
            <a:ext cx="51384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999999"/>
                </a:solidFill>
                <a:latin typeface="Lato"/>
                <a:ea typeface="Lato"/>
                <a:cs typeface="Lato"/>
                <a:sym typeface="Lato"/>
              </a:rPr>
              <a:t>Note: We were told we needed a disclaimer stating this training wasn’t perfect so we are. Many thanks to ChatGTP for adding some flair and making it one of the funniest disclaimers I’ve ever read.</a:t>
            </a:r>
            <a:endParaRPr sz="800">
              <a:solidFill>
                <a:srgbClr val="99999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3"/>
          <p:cNvPicPr preferRelativeResize="0"/>
          <p:nvPr/>
        </p:nvPicPr>
        <p:blipFill>
          <a:blip r:embed="rId3">
            <a:alphaModFix/>
          </a:blip>
          <a:stretch>
            <a:fillRect/>
          </a:stretch>
        </p:blipFill>
        <p:spPr>
          <a:xfrm>
            <a:off x="1893538" y="411450"/>
            <a:ext cx="5356923" cy="4320600"/>
          </a:xfrm>
          <a:prstGeom prst="rect">
            <a:avLst/>
          </a:prstGeom>
          <a:noFill/>
          <a:ln>
            <a:noFill/>
          </a:ln>
        </p:spPr>
      </p:pic>
      <p:sp>
        <p:nvSpPr>
          <p:cNvPr id="305" name="Google Shape;30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6" name="Google Shape;306;p23"/>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Overview</a:t>
            </a:r>
            <a:endParaRPr sz="3000"/>
          </a:p>
        </p:txBody>
      </p:sp>
      <p:sp>
        <p:nvSpPr>
          <p:cNvPr id="312" name="Google Shape;312;p24"/>
          <p:cNvSpPr txBox="1"/>
          <p:nvPr/>
        </p:nvSpPr>
        <p:spPr>
          <a:xfrm>
            <a:off x="287901" y="1307850"/>
            <a:ext cx="4700100" cy="2096700"/>
          </a:xfrm>
          <a:prstGeom prst="rect">
            <a:avLst/>
          </a:prstGeom>
          <a:noFill/>
          <a:ln>
            <a:noFill/>
          </a:ln>
        </p:spPr>
        <p:txBody>
          <a:bodyPr anchorCtr="0" anchor="ctr" bIns="91425" lIns="91425" spcFirstLastPara="1" rIns="91425" wrap="square" tIns="91425">
            <a:noAutofit/>
          </a:bodyPr>
          <a:lstStyle/>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Why security awareness?</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Backup, backup, backup</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Patching ALL of your devices</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Passwords</a:t>
            </a:r>
            <a:endParaRPr sz="2200">
              <a:solidFill>
                <a:schemeClr val="lt1"/>
              </a:solidFill>
              <a:latin typeface="Montserrat"/>
              <a:ea typeface="Montserrat"/>
              <a:cs typeface="Montserrat"/>
              <a:sym typeface="Montserrat"/>
            </a:endParaRPr>
          </a:p>
        </p:txBody>
      </p:sp>
      <p:sp>
        <p:nvSpPr>
          <p:cNvPr id="313" name="Google Shape;313;p24"/>
          <p:cNvSpPr txBox="1"/>
          <p:nvPr/>
        </p:nvSpPr>
        <p:spPr>
          <a:xfrm>
            <a:off x="2242950" y="4675608"/>
            <a:ext cx="4267800" cy="42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Average"/>
              <a:ea typeface="Average"/>
              <a:cs typeface="Average"/>
              <a:sym typeface="Average"/>
            </a:endParaRPr>
          </a:p>
        </p:txBody>
      </p:sp>
      <p:sp>
        <p:nvSpPr>
          <p:cNvPr id="314" name="Google Shape;314;p24"/>
          <p:cNvSpPr txBox="1"/>
          <p:nvPr/>
        </p:nvSpPr>
        <p:spPr>
          <a:xfrm>
            <a:off x="1478100" y="3574350"/>
            <a:ext cx="6187800" cy="68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GB" sz="2200">
                <a:solidFill>
                  <a:schemeClr val="lt1"/>
                </a:solidFill>
                <a:latin typeface="Montserrat"/>
                <a:ea typeface="Montserrat"/>
                <a:cs typeface="Montserrat"/>
                <a:sym typeface="Montserrat"/>
              </a:rPr>
              <a:t>What to do when things go wrong</a:t>
            </a:r>
            <a:endParaRPr i="1" sz="2200">
              <a:solidFill>
                <a:schemeClr val="lt1"/>
              </a:solidFill>
              <a:latin typeface="Montserrat"/>
              <a:ea typeface="Montserrat"/>
              <a:cs typeface="Montserrat"/>
              <a:sym typeface="Montserrat"/>
            </a:endParaRPr>
          </a:p>
        </p:txBody>
      </p:sp>
      <p:sp>
        <p:nvSpPr>
          <p:cNvPr id="315" name="Google Shape;3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p24"/>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
        <p:nvSpPr>
          <p:cNvPr id="317" name="Google Shape;317;p24"/>
          <p:cNvSpPr txBox="1"/>
          <p:nvPr/>
        </p:nvSpPr>
        <p:spPr>
          <a:xfrm>
            <a:off x="4902777" y="1308050"/>
            <a:ext cx="3921300" cy="2096700"/>
          </a:xfrm>
          <a:prstGeom prst="rect">
            <a:avLst/>
          </a:prstGeom>
          <a:noFill/>
          <a:ln>
            <a:noFill/>
          </a:ln>
        </p:spPr>
        <p:txBody>
          <a:bodyPr anchorCtr="0" anchor="ctr" bIns="91425" lIns="91425" spcFirstLastPara="1" rIns="91425" wrap="square" tIns="91425">
            <a:noAutofit/>
          </a:bodyPr>
          <a:lstStyle/>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2-factor authentication</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Internet safety &amp; email</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Phone scams</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a:buChar char="●"/>
            </a:pPr>
            <a:r>
              <a:rPr lang="en-GB" sz="2200">
                <a:solidFill>
                  <a:schemeClr val="lt1"/>
                </a:solidFill>
                <a:latin typeface="Montserrat"/>
                <a:ea typeface="Montserrat"/>
                <a:cs typeface="Montserrat"/>
                <a:sym typeface="Montserrat"/>
              </a:rPr>
              <a:t>Privacy concerns</a:t>
            </a:r>
            <a:endParaRPr sz="22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5"/>
          <p:cNvPicPr preferRelativeResize="0"/>
          <p:nvPr/>
        </p:nvPicPr>
        <p:blipFill>
          <a:blip r:embed="rId3">
            <a:alphaModFix amt="23000"/>
          </a:blip>
          <a:stretch>
            <a:fillRect/>
          </a:stretch>
        </p:blipFill>
        <p:spPr>
          <a:xfrm>
            <a:off x="2208273" y="436388"/>
            <a:ext cx="4727449" cy="4270725"/>
          </a:xfrm>
          <a:prstGeom prst="rect">
            <a:avLst/>
          </a:prstGeom>
          <a:noFill/>
          <a:ln>
            <a:noFill/>
          </a:ln>
        </p:spPr>
      </p:pic>
      <p:sp>
        <p:nvSpPr>
          <p:cNvPr id="323" name="Google Shape;323;p25"/>
          <p:cNvSpPr txBox="1"/>
          <p:nvPr>
            <p:ph type="title"/>
          </p:nvPr>
        </p:nvSpPr>
        <p:spPr>
          <a:xfrm>
            <a:off x="2179200" y="975150"/>
            <a:ext cx="4785600" cy="31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Why is cybersecurity awareness important?</a:t>
            </a:r>
            <a:endParaRPr b="1" sz="4800"/>
          </a:p>
        </p:txBody>
      </p:sp>
      <p:sp>
        <p:nvSpPr>
          <p:cNvPr id="324" name="Google Shape;32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5" name="Google Shape;325;p25"/>
          <p:cNvSpPr txBox="1"/>
          <p:nvPr>
            <p:ph idx="12" type="sldNum"/>
          </p:nvPr>
        </p:nvSpPr>
        <p:spPr>
          <a:xfrm>
            <a:off x="-10" y="4749900"/>
            <a:ext cx="2986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999999"/>
                </a:solidFill>
              </a:rPr>
              <a:t>TreeTop Security - CAT - </a:t>
            </a:r>
            <a:r>
              <a:rPr lang="en-GB" sz="800">
                <a:solidFill>
                  <a:srgbClr val="999999"/>
                </a:solidFill>
              </a:rPr>
              <a:t>v2023.09</a:t>
            </a:r>
            <a:endParaRPr sz="800">
              <a:solidFill>
                <a:srgbClr val="99999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